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620" r:id="rId2"/>
    <p:sldId id="978" r:id="rId3"/>
    <p:sldId id="979" r:id="rId4"/>
    <p:sldId id="972" r:id="rId5"/>
    <p:sldId id="973" r:id="rId6"/>
    <p:sldId id="654" r:id="rId7"/>
    <p:sldId id="676" r:id="rId8"/>
    <p:sldId id="675" r:id="rId9"/>
    <p:sldId id="653" r:id="rId10"/>
    <p:sldId id="678" r:id="rId11"/>
    <p:sldId id="998" r:id="rId12"/>
    <p:sldId id="770" r:id="rId13"/>
    <p:sldId id="772" r:id="rId14"/>
    <p:sldId id="841" r:id="rId15"/>
    <p:sldId id="983" r:id="rId16"/>
    <p:sldId id="984" r:id="rId17"/>
    <p:sldId id="985" r:id="rId18"/>
    <p:sldId id="986" r:id="rId19"/>
    <p:sldId id="558" r:id="rId20"/>
    <p:sldId id="888" r:id="rId21"/>
    <p:sldId id="712" r:id="rId22"/>
    <p:sldId id="433" r:id="rId23"/>
    <p:sldId id="715" r:id="rId24"/>
    <p:sldId id="465" r:id="rId25"/>
    <p:sldId id="467" r:id="rId26"/>
    <p:sldId id="849" r:id="rId27"/>
    <p:sldId id="1000" r:id="rId28"/>
    <p:sldId id="820" r:id="rId29"/>
    <p:sldId id="953" r:id="rId30"/>
    <p:sldId id="991" r:id="rId31"/>
    <p:sldId id="992" r:id="rId32"/>
    <p:sldId id="995" r:id="rId33"/>
    <p:sldId id="567" r:id="rId34"/>
    <p:sldId id="520" r:id="rId35"/>
    <p:sldId id="959" r:id="rId36"/>
    <p:sldId id="960" r:id="rId37"/>
    <p:sldId id="572" r:id="rId38"/>
    <p:sldId id="514" r:id="rId39"/>
    <p:sldId id="515" r:id="rId40"/>
    <p:sldId id="860" r:id="rId41"/>
    <p:sldId id="375" r:id="rId42"/>
    <p:sldId id="320" r:id="rId43"/>
    <p:sldId id="727" r:id="rId44"/>
    <p:sldId id="307" r:id="rId45"/>
    <p:sldId id="907" r:id="rId46"/>
    <p:sldId id="690" r:id="rId47"/>
    <p:sldId id="957" r:id="rId48"/>
    <p:sldId id="898" r:id="rId49"/>
    <p:sldId id="760" r:id="rId50"/>
    <p:sldId id="1005" r:id="rId51"/>
    <p:sldId id="954" r:id="rId52"/>
    <p:sldId id="955" r:id="rId53"/>
    <p:sldId id="964" r:id="rId54"/>
    <p:sldId id="965" r:id="rId55"/>
    <p:sldId id="904" r:id="rId56"/>
    <p:sldId id="905" r:id="rId57"/>
    <p:sldId id="709" r:id="rId58"/>
    <p:sldId id="710" r:id="rId59"/>
    <p:sldId id="890" r:id="rId60"/>
    <p:sldId id="948" r:id="rId61"/>
    <p:sldId id="949" r:id="rId62"/>
    <p:sldId id="833" r:id="rId63"/>
    <p:sldId id="850" r:id="rId64"/>
    <p:sldId id="1006" r:id="rId6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73"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36427"/>
    </p:cViewPr>
  </p:outlineViewPr>
  <p:notesTextViewPr>
    <p:cViewPr>
      <p:scale>
        <a:sx n="100" d="100"/>
        <a:sy n="100" d="100"/>
      </p:scale>
      <p:origin x="0" y="0"/>
    </p:cViewPr>
  </p:notesTextViewPr>
  <p:sorterViewPr>
    <p:cViewPr>
      <p:scale>
        <a:sx n="76" d="100"/>
        <a:sy n="76" d="100"/>
      </p:scale>
      <p:origin x="0" y="8136"/>
    </p:cViewPr>
  </p:sorterViewPr>
  <p:notesViewPr>
    <p:cSldViewPr>
      <p:cViewPr varScale="1">
        <p:scale>
          <a:sx n="67" d="100"/>
          <a:sy n="67" d="100"/>
        </p:scale>
        <p:origin x="3120" y="77"/>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72448E-1A7B-4AF8-AF2E-3BE25ED68D6D}" type="datetimeFigureOut">
              <a:rPr kumimoji="1" lang="ja-JP" altLang="en-US" smtClean="0"/>
              <a:pPr/>
              <a:t>2014/7/15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A3E69F-CD40-47C0-9743-F8399F2DFC0A}" type="slidenum">
              <a:rPr kumimoji="1" lang="ja-JP" altLang="en-US" smtClean="0"/>
              <a:pPr/>
              <a:t>&lt;#&gt;</a:t>
            </a:fld>
            <a:endParaRPr kumimoji="1" lang="ja-JP" altLang="en-US"/>
          </a:p>
        </p:txBody>
      </p:sp>
    </p:spTree>
    <p:extLst>
      <p:ext uri="{BB962C8B-B14F-4D97-AF65-F5344CB8AC3E}">
        <p14:creationId xmlns="" xmlns:p14="http://schemas.microsoft.com/office/powerpoint/2010/main" val="26342194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a:t>
            </a:fld>
            <a:endParaRPr kumimoji="1" lang="ja-JP" altLang="en-US"/>
          </a:p>
        </p:txBody>
      </p:sp>
    </p:spTree>
    <p:extLst>
      <p:ext uri="{BB962C8B-B14F-4D97-AF65-F5344CB8AC3E}">
        <p14:creationId xmlns="" xmlns:p14="http://schemas.microsoft.com/office/powerpoint/2010/main" val="966639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15</a:t>
            </a:fld>
            <a:endParaRPr kumimoji="1" lang="ja-JP" altLang="en-US"/>
          </a:p>
        </p:txBody>
      </p:sp>
    </p:spTree>
    <p:extLst>
      <p:ext uri="{BB962C8B-B14F-4D97-AF65-F5344CB8AC3E}">
        <p14:creationId xmlns="" xmlns:p14="http://schemas.microsoft.com/office/powerpoint/2010/main" val="3493829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16</a:t>
            </a:fld>
            <a:endParaRPr kumimoji="1" lang="ja-JP" altLang="en-US"/>
          </a:p>
        </p:txBody>
      </p:sp>
    </p:spTree>
    <p:extLst>
      <p:ext uri="{BB962C8B-B14F-4D97-AF65-F5344CB8AC3E}">
        <p14:creationId xmlns="" xmlns:p14="http://schemas.microsoft.com/office/powerpoint/2010/main" val="4127996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17</a:t>
            </a:fld>
            <a:endParaRPr kumimoji="1" lang="ja-JP" altLang="en-US"/>
          </a:p>
        </p:txBody>
      </p:sp>
    </p:spTree>
    <p:extLst>
      <p:ext uri="{BB962C8B-B14F-4D97-AF65-F5344CB8AC3E}">
        <p14:creationId xmlns="" xmlns:p14="http://schemas.microsoft.com/office/powerpoint/2010/main" val="1509453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18</a:t>
            </a:fld>
            <a:endParaRPr kumimoji="1" lang="ja-JP" altLang="en-US"/>
          </a:p>
        </p:txBody>
      </p:sp>
    </p:spTree>
    <p:extLst>
      <p:ext uri="{BB962C8B-B14F-4D97-AF65-F5344CB8AC3E}">
        <p14:creationId xmlns="" xmlns:p14="http://schemas.microsoft.com/office/powerpoint/2010/main" val="3130858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19</a:t>
            </a:fld>
            <a:endParaRPr kumimoji="1" lang="ja-JP" altLang="en-US"/>
          </a:p>
        </p:txBody>
      </p:sp>
    </p:spTree>
    <p:extLst>
      <p:ext uri="{BB962C8B-B14F-4D97-AF65-F5344CB8AC3E}">
        <p14:creationId xmlns="" xmlns:p14="http://schemas.microsoft.com/office/powerpoint/2010/main" val="2669445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20</a:t>
            </a:fld>
            <a:endParaRPr kumimoji="1" lang="ja-JP" altLang="en-US"/>
          </a:p>
        </p:txBody>
      </p:sp>
    </p:spTree>
    <p:extLst>
      <p:ext uri="{BB962C8B-B14F-4D97-AF65-F5344CB8AC3E}">
        <p14:creationId xmlns="" xmlns:p14="http://schemas.microsoft.com/office/powerpoint/2010/main" val="3885208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22</a:t>
            </a:fld>
            <a:endParaRPr kumimoji="1" lang="ja-JP" altLang="en-US"/>
          </a:p>
        </p:txBody>
      </p:sp>
    </p:spTree>
    <p:extLst>
      <p:ext uri="{BB962C8B-B14F-4D97-AF65-F5344CB8AC3E}">
        <p14:creationId xmlns="" xmlns:p14="http://schemas.microsoft.com/office/powerpoint/2010/main" val="35075989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23</a:t>
            </a:fld>
            <a:endParaRPr kumimoji="1" lang="ja-JP" altLang="en-US"/>
          </a:p>
        </p:txBody>
      </p:sp>
    </p:spTree>
    <p:extLst>
      <p:ext uri="{BB962C8B-B14F-4D97-AF65-F5344CB8AC3E}">
        <p14:creationId xmlns="" xmlns:p14="http://schemas.microsoft.com/office/powerpoint/2010/main" val="1957468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24</a:t>
            </a:fld>
            <a:endParaRPr kumimoji="1" lang="ja-JP" altLang="en-US"/>
          </a:p>
        </p:txBody>
      </p:sp>
    </p:spTree>
    <p:extLst>
      <p:ext uri="{BB962C8B-B14F-4D97-AF65-F5344CB8AC3E}">
        <p14:creationId xmlns="" xmlns:p14="http://schemas.microsoft.com/office/powerpoint/2010/main" val="589571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25</a:t>
            </a:fld>
            <a:endParaRPr kumimoji="1" lang="ja-JP" altLang="en-US"/>
          </a:p>
        </p:txBody>
      </p:sp>
    </p:spTree>
    <p:extLst>
      <p:ext uri="{BB962C8B-B14F-4D97-AF65-F5344CB8AC3E}">
        <p14:creationId xmlns="" xmlns:p14="http://schemas.microsoft.com/office/powerpoint/2010/main" val="530859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a:t>
            </a:fld>
            <a:endParaRPr kumimoji="1" lang="ja-JP" altLang="en-US"/>
          </a:p>
        </p:txBody>
      </p:sp>
    </p:spTree>
    <p:extLst>
      <p:ext uri="{BB962C8B-B14F-4D97-AF65-F5344CB8AC3E}">
        <p14:creationId xmlns="" xmlns:p14="http://schemas.microsoft.com/office/powerpoint/2010/main" val="1230043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26</a:t>
            </a:fld>
            <a:endParaRPr kumimoji="1" lang="ja-JP" altLang="en-US"/>
          </a:p>
        </p:txBody>
      </p:sp>
    </p:spTree>
    <p:extLst>
      <p:ext uri="{BB962C8B-B14F-4D97-AF65-F5344CB8AC3E}">
        <p14:creationId xmlns="" xmlns:p14="http://schemas.microsoft.com/office/powerpoint/2010/main" val="2111976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28</a:t>
            </a:fld>
            <a:endParaRPr kumimoji="1" lang="ja-JP" altLang="en-US"/>
          </a:p>
        </p:txBody>
      </p:sp>
    </p:spTree>
    <p:extLst>
      <p:ext uri="{BB962C8B-B14F-4D97-AF65-F5344CB8AC3E}">
        <p14:creationId xmlns="" xmlns:p14="http://schemas.microsoft.com/office/powerpoint/2010/main" val="2140787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30</a:t>
            </a:fld>
            <a:endParaRPr kumimoji="1" lang="ja-JP" altLang="en-US"/>
          </a:p>
        </p:txBody>
      </p:sp>
    </p:spTree>
    <p:extLst>
      <p:ext uri="{BB962C8B-B14F-4D97-AF65-F5344CB8AC3E}">
        <p14:creationId xmlns="" xmlns:p14="http://schemas.microsoft.com/office/powerpoint/2010/main" val="5856989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31</a:t>
            </a:fld>
            <a:endParaRPr kumimoji="1" lang="ja-JP" altLang="en-US"/>
          </a:p>
        </p:txBody>
      </p:sp>
    </p:spTree>
    <p:extLst>
      <p:ext uri="{BB962C8B-B14F-4D97-AF65-F5344CB8AC3E}">
        <p14:creationId xmlns="" xmlns:p14="http://schemas.microsoft.com/office/powerpoint/2010/main" val="472328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32</a:t>
            </a:fld>
            <a:endParaRPr kumimoji="1" lang="ja-JP" altLang="en-US"/>
          </a:p>
        </p:txBody>
      </p:sp>
    </p:spTree>
    <p:extLst>
      <p:ext uri="{BB962C8B-B14F-4D97-AF65-F5344CB8AC3E}">
        <p14:creationId xmlns="" xmlns:p14="http://schemas.microsoft.com/office/powerpoint/2010/main" val="25958562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33</a:t>
            </a:fld>
            <a:endParaRPr kumimoji="1" lang="ja-JP" altLang="en-US"/>
          </a:p>
        </p:txBody>
      </p:sp>
    </p:spTree>
    <p:extLst>
      <p:ext uri="{BB962C8B-B14F-4D97-AF65-F5344CB8AC3E}">
        <p14:creationId xmlns="" xmlns:p14="http://schemas.microsoft.com/office/powerpoint/2010/main" val="859764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34</a:t>
            </a:fld>
            <a:endParaRPr kumimoji="1" lang="ja-JP" altLang="en-US"/>
          </a:p>
        </p:txBody>
      </p:sp>
    </p:spTree>
    <p:extLst>
      <p:ext uri="{BB962C8B-B14F-4D97-AF65-F5344CB8AC3E}">
        <p14:creationId xmlns="" xmlns:p14="http://schemas.microsoft.com/office/powerpoint/2010/main" val="2625965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35</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36</a:t>
            </a:fld>
            <a:endParaRPr kumimoji="1" lang="ja-JP" altLang="en-US"/>
          </a:p>
        </p:txBody>
      </p:sp>
    </p:spTree>
    <p:extLst>
      <p:ext uri="{BB962C8B-B14F-4D97-AF65-F5344CB8AC3E}">
        <p14:creationId xmlns="" xmlns:p14="http://schemas.microsoft.com/office/powerpoint/2010/main" val="19878906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37</a:t>
            </a:fld>
            <a:endParaRPr kumimoji="1" lang="ja-JP" altLang="en-US"/>
          </a:p>
        </p:txBody>
      </p:sp>
    </p:spTree>
    <p:extLst>
      <p:ext uri="{BB962C8B-B14F-4D97-AF65-F5344CB8AC3E}">
        <p14:creationId xmlns="" xmlns:p14="http://schemas.microsoft.com/office/powerpoint/2010/main" val="245518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a:t>
            </a:fld>
            <a:endParaRPr kumimoji="1" lang="ja-JP" altLang="en-US"/>
          </a:p>
        </p:txBody>
      </p:sp>
    </p:spTree>
    <p:extLst>
      <p:ext uri="{BB962C8B-B14F-4D97-AF65-F5344CB8AC3E}">
        <p14:creationId xmlns="" xmlns:p14="http://schemas.microsoft.com/office/powerpoint/2010/main" val="12143889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38</a:t>
            </a:fld>
            <a:endParaRPr kumimoji="1" lang="ja-JP" altLang="en-US"/>
          </a:p>
        </p:txBody>
      </p:sp>
    </p:spTree>
    <p:extLst>
      <p:ext uri="{BB962C8B-B14F-4D97-AF65-F5344CB8AC3E}">
        <p14:creationId xmlns="" xmlns:p14="http://schemas.microsoft.com/office/powerpoint/2010/main" val="13822361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39</a:t>
            </a:fld>
            <a:endParaRPr kumimoji="1" lang="ja-JP" altLang="en-US"/>
          </a:p>
        </p:txBody>
      </p:sp>
    </p:spTree>
    <p:extLst>
      <p:ext uri="{BB962C8B-B14F-4D97-AF65-F5344CB8AC3E}">
        <p14:creationId xmlns="" xmlns:p14="http://schemas.microsoft.com/office/powerpoint/2010/main" val="42277432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41</a:t>
            </a:fld>
            <a:endParaRPr kumimoji="1" lang="ja-JP" altLang="en-US"/>
          </a:p>
        </p:txBody>
      </p:sp>
    </p:spTree>
    <p:extLst>
      <p:ext uri="{BB962C8B-B14F-4D97-AF65-F5344CB8AC3E}">
        <p14:creationId xmlns="" xmlns:p14="http://schemas.microsoft.com/office/powerpoint/2010/main" val="19630291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42</a:t>
            </a:fld>
            <a:endParaRPr kumimoji="1" lang="ja-JP" altLang="en-US"/>
          </a:p>
        </p:txBody>
      </p:sp>
    </p:spTree>
    <p:extLst>
      <p:ext uri="{BB962C8B-B14F-4D97-AF65-F5344CB8AC3E}">
        <p14:creationId xmlns="" xmlns:p14="http://schemas.microsoft.com/office/powerpoint/2010/main" val="41056116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43</a:t>
            </a:fld>
            <a:endParaRPr kumimoji="1" lang="ja-JP" altLang="en-US"/>
          </a:p>
        </p:txBody>
      </p:sp>
    </p:spTree>
    <p:extLst>
      <p:ext uri="{BB962C8B-B14F-4D97-AF65-F5344CB8AC3E}">
        <p14:creationId xmlns="" xmlns:p14="http://schemas.microsoft.com/office/powerpoint/2010/main" val="5856989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44</a:t>
            </a:fld>
            <a:endParaRPr kumimoji="1" lang="ja-JP" altLang="en-US"/>
          </a:p>
        </p:txBody>
      </p:sp>
    </p:spTree>
    <p:extLst>
      <p:ext uri="{BB962C8B-B14F-4D97-AF65-F5344CB8AC3E}">
        <p14:creationId xmlns="" xmlns:p14="http://schemas.microsoft.com/office/powerpoint/2010/main" val="30546245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45</a:t>
            </a:fld>
            <a:endParaRPr kumimoji="1" lang="ja-JP" altLang="en-US"/>
          </a:p>
        </p:txBody>
      </p:sp>
    </p:spTree>
    <p:extLst>
      <p:ext uri="{BB962C8B-B14F-4D97-AF65-F5344CB8AC3E}">
        <p14:creationId xmlns="" xmlns:p14="http://schemas.microsoft.com/office/powerpoint/2010/main" val="2557690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47</a:t>
            </a:fld>
            <a:endParaRPr kumimoji="1" lang="ja-JP" altLang="en-US"/>
          </a:p>
        </p:txBody>
      </p:sp>
    </p:spTree>
    <p:extLst>
      <p:ext uri="{BB962C8B-B14F-4D97-AF65-F5344CB8AC3E}">
        <p14:creationId xmlns="" xmlns:p14="http://schemas.microsoft.com/office/powerpoint/2010/main" val="41640214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48</a:t>
            </a:fld>
            <a:endParaRPr kumimoji="1" lang="ja-JP" altLang="en-US"/>
          </a:p>
        </p:txBody>
      </p:sp>
    </p:spTree>
    <p:extLst>
      <p:ext uri="{BB962C8B-B14F-4D97-AF65-F5344CB8AC3E}">
        <p14:creationId xmlns="" xmlns:p14="http://schemas.microsoft.com/office/powerpoint/2010/main" val="11858706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50</a:t>
            </a:fld>
            <a:endParaRPr kumimoji="1" lang="ja-JP" altLang="en-US"/>
          </a:p>
        </p:txBody>
      </p:sp>
    </p:spTree>
    <p:extLst>
      <p:ext uri="{BB962C8B-B14F-4D97-AF65-F5344CB8AC3E}">
        <p14:creationId xmlns="" xmlns:p14="http://schemas.microsoft.com/office/powerpoint/2010/main" val="409514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7</a:t>
            </a:fld>
            <a:endParaRPr kumimoji="1" lang="ja-JP" altLang="en-US"/>
          </a:p>
        </p:txBody>
      </p:sp>
    </p:spTree>
    <p:extLst>
      <p:ext uri="{BB962C8B-B14F-4D97-AF65-F5344CB8AC3E}">
        <p14:creationId xmlns="" xmlns:p14="http://schemas.microsoft.com/office/powerpoint/2010/main" val="21818892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51</a:t>
            </a:fld>
            <a:endParaRPr kumimoji="1" lang="ja-JP" altLang="en-US"/>
          </a:p>
        </p:txBody>
      </p:sp>
    </p:spTree>
    <p:extLst>
      <p:ext uri="{BB962C8B-B14F-4D97-AF65-F5344CB8AC3E}">
        <p14:creationId xmlns="" xmlns:p14="http://schemas.microsoft.com/office/powerpoint/2010/main" val="11796289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52</a:t>
            </a:fld>
            <a:endParaRPr kumimoji="1" lang="ja-JP" altLang="en-US"/>
          </a:p>
        </p:txBody>
      </p:sp>
    </p:spTree>
    <p:extLst>
      <p:ext uri="{BB962C8B-B14F-4D97-AF65-F5344CB8AC3E}">
        <p14:creationId xmlns="" xmlns:p14="http://schemas.microsoft.com/office/powerpoint/2010/main" val="10593661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AF58713-8899-4C55-AA32-484E73E55E1A}" type="slidenum">
              <a:rPr kumimoji="1" lang="ja-JP" altLang="en-US" smtClean="0"/>
              <a:pPr/>
              <a:t>53</a:t>
            </a:fld>
            <a:endParaRPr kumimoji="1" lang="ja-JP" altLang="en-US"/>
          </a:p>
        </p:txBody>
      </p:sp>
    </p:spTree>
    <p:extLst>
      <p:ext uri="{BB962C8B-B14F-4D97-AF65-F5344CB8AC3E}">
        <p14:creationId xmlns="" xmlns:p14="http://schemas.microsoft.com/office/powerpoint/2010/main" val="1502295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62</a:t>
            </a:fld>
            <a:endParaRPr kumimoji="1" lang="ja-JP" altLang="en-US"/>
          </a:p>
        </p:txBody>
      </p:sp>
    </p:spTree>
    <p:extLst>
      <p:ext uri="{BB962C8B-B14F-4D97-AF65-F5344CB8AC3E}">
        <p14:creationId xmlns="" xmlns:p14="http://schemas.microsoft.com/office/powerpoint/2010/main" val="321830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9</a:t>
            </a:fld>
            <a:endParaRPr kumimoji="1" lang="ja-JP" altLang="en-US"/>
          </a:p>
        </p:txBody>
      </p:sp>
    </p:spTree>
    <p:extLst>
      <p:ext uri="{BB962C8B-B14F-4D97-AF65-F5344CB8AC3E}">
        <p14:creationId xmlns="" xmlns:p14="http://schemas.microsoft.com/office/powerpoint/2010/main" val="92847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11</a:t>
            </a:fld>
            <a:endParaRPr kumimoji="1" lang="ja-JP" altLang="en-US"/>
          </a:p>
        </p:txBody>
      </p:sp>
    </p:spTree>
    <p:extLst>
      <p:ext uri="{BB962C8B-B14F-4D97-AF65-F5344CB8AC3E}">
        <p14:creationId xmlns="" xmlns:p14="http://schemas.microsoft.com/office/powerpoint/2010/main" val="1678149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12</a:t>
            </a:fld>
            <a:endParaRPr kumimoji="1" lang="ja-JP" altLang="en-US"/>
          </a:p>
        </p:txBody>
      </p:sp>
    </p:spTree>
    <p:extLst>
      <p:ext uri="{BB962C8B-B14F-4D97-AF65-F5344CB8AC3E}">
        <p14:creationId xmlns="" xmlns:p14="http://schemas.microsoft.com/office/powerpoint/2010/main" val="776481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13</a:t>
            </a:fld>
            <a:endParaRPr kumimoji="1" lang="ja-JP" altLang="en-US"/>
          </a:p>
        </p:txBody>
      </p:sp>
    </p:spTree>
    <p:extLst>
      <p:ext uri="{BB962C8B-B14F-4D97-AF65-F5344CB8AC3E}">
        <p14:creationId xmlns="" xmlns:p14="http://schemas.microsoft.com/office/powerpoint/2010/main" val="2454100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14</a:t>
            </a:fld>
            <a:endParaRPr kumimoji="1" lang="ja-JP" altLang="en-US"/>
          </a:p>
        </p:txBody>
      </p:sp>
    </p:spTree>
    <p:extLst>
      <p:ext uri="{BB962C8B-B14F-4D97-AF65-F5344CB8AC3E}">
        <p14:creationId xmlns="" xmlns:p14="http://schemas.microsoft.com/office/powerpoint/2010/main" val="164612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89A494B-6CDE-433C-B427-5ECB6EF283B0}" type="datetimeFigureOut">
              <a:rPr kumimoji="1" lang="ja-JP" altLang="en-US" smtClean="0"/>
              <a:pPr/>
              <a:t>2014/7/15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36ADA9-6A7D-460D-9C20-6A012FE52DD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A494B-6CDE-433C-B427-5ECB6EF283B0}" type="datetimeFigureOut">
              <a:rPr kumimoji="1" lang="ja-JP" altLang="en-US" smtClean="0"/>
              <a:pPr/>
              <a:t>2014/7/15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6ADA9-6A7D-460D-9C20-6A012FE52DD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feature=player_embedded&amp;v=itdwWvAnNx4"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YcGk13HvSM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ired.jp/2014/01/29/google-buying-way-making-brain-irrelevan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igazine.net/news/20140127-google-free-tax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jp.wsj.com/news/articles/SB10001424052702304826804579619272713612770?mod=uzabas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jinryu.j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340768"/>
            <a:ext cx="9144000" cy="4608512"/>
          </a:xfrm>
          <a:solidFill>
            <a:schemeClr val="bg1"/>
          </a:solidFill>
          <a:ln>
            <a:solidFill>
              <a:schemeClr val="tx1">
                <a:lumMod val="95000"/>
                <a:lumOff val="5000"/>
              </a:schemeClr>
            </a:solidFill>
          </a:ln>
        </p:spPr>
        <p:txBody>
          <a:bodyPr>
            <a:normAutofit/>
          </a:bodyPr>
          <a:lstStyle/>
          <a:p>
            <a:r>
              <a:rPr lang="ja-JP" altLang="en-US" sz="6600" dirty="0" smtClean="0">
                <a:solidFill>
                  <a:schemeClr val="tx1">
                    <a:lumMod val="95000"/>
                    <a:lumOff val="5000"/>
                  </a:schemeClr>
                </a:solidFill>
              </a:rPr>
              <a:t>Ｇｏｏｇｌｅ戦略から</a:t>
            </a:r>
            <a:r>
              <a:rPr kumimoji="1" lang="ja-JP" altLang="en-US" sz="6600" dirty="0" smtClean="0">
                <a:solidFill>
                  <a:schemeClr val="tx1">
                    <a:lumMod val="95000"/>
                    <a:lumOff val="5000"/>
                  </a:schemeClr>
                </a:solidFill>
              </a:rPr>
              <a:t>見る</a:t>
            </a:r>
            <a:r>
              <a:rPr kumimoji="1" lang="en-US" altLang="ja-JP" sz="6600" dirty="0" smtClean="0">
                <a:solidFill>
                  <a:schemeClr val="tx1">
                    <a:lumMod val="95000"/>
                    <a:lumOff val="5000"/>
                  </a:schemeClr>
                </a:solidFill>
              </a:rPr>
              <a:t/>
            </a:r>
            <a:br>
              <a:rPr kumimoji="1" lang="en-US" altLang="ja-JP" sz="6600" dirty="0" smtClean="0">
                <a:solidFill>
                  <a:schemeClr val="tx1">
                    <a:lumMod val="95000"/>
                    <a:lumOff val="5000"/>
                  </a:schemeClr>
                </a:solidFill>
              </a:rPr>
            </a:br>
            <a:r>
              <a:rPr lang="ja-JP" altLang="en-US" sz="6600" dirty="0" smtClean="0">
                <a:solidFill>
                  <a:schemeClr val="tx1">
                    <a:lumMod val="95000"/>
                    <a:lumOff val="5000"/>
                  </a:schemeClr>
                </a:solidFill>
              </a:rPr>
              <a:t>これからの</a:t>
            </a:r>
            <a:r>
              <a:rPr kumimoji="1" lang="en-US" altLang="ja-JP" sz="3600" dirty="0" smtClean="0">
                <a:solidFill>
                  <a:schemeClr val="tx1">
                    <a:lumMod val="95000"/>
                    <a:lumOff val="5000"/>
                  </a:schemeClr>
                </a:solidFill>
              </a:rPr>
              <a:t/>
            </a:r>
            <a:br>
              <a:rPr kumimoji="1" lang="en-US" altLang="ja-JP" sz="3600" dirty="0" smtClean="0">
                <a:solidFill>
                  <a:schemeClr val="tx1">
                    <a:lumMod val="95000"/>
                    <a:lumOff val="5000"/>
                  </a:schemeClr>
                </a:solidFill>
              </a:rPr>
            </a:br>
            <a:r>
              <a:rPr kumimoji="1" lang="ja-JP" altLang="en-US" sz="6600" dirty="0" smtClean="0">
                <a:solidFill>
                  <a:schemeClr val="tx1">
                    <a:lumMod val="95000"/>
                    <a:lumOff val="5000"/>
                  </a:schemeClr>
                </a:solidFill>
              </a:rPr>
              <a:t>人流</a:t>
            </a:r>
            <a:r>
              <a:rPr lang="ja-JP" altLang="en-US" sz="6600" dirty="0" smtClean="0">
                <a:solidFill>
                  <a:schemeClr val="tx1">
                    <a:lumMod val="95000"/>
                    <a:lumOff val="5000"/>
                  </a:schemeClr>
                </a:solidFill>
              </a:rPr>
              <a:t>・観光</a:t>
            </a:r>
            <a:r>
              <a:rPr kumimoji="1" lang="ja-JP" altLang="en-US" sz="6600" dirty="0" smtClean="0">
                <a:solidFill>
                  <a:schemeClr val="tx1">
                    <a:lumMod val="95000"/>
                    <a:lumOff val="5000"/>
                  </a:schemeClr>
                </a:solidFill>
              </a:rPr>
              <a:t>ビジネス</a:t>
            </a:r>
            <a:endParaRPr kumimoji="1" lang="ja-JP" altLang="en-US" sz="6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r>
              <a:rPr lang="ja-JP" altLang="en-US" dirty="0" smtClean="0"/>
              <a:t>高齢者の足の確保</a:t>
            </a:r>
            <a:endParaRPr kumimoji="1" lang="ja-JP" altLang="en-US" dirty="0"/>
          </a:p>
        </p:txBody>
      </p:sp>
      <p:sp>
        <p:nvSpPr>
          <p:cNvPr id="3" name="コンテンツ プレースホルダ 2"/>
          <p:cNvSpPr>
            <a:spLocks noGrp="1"/>
          </p:cNvSpPr>
          <p:nvPr>
            <p:ph idx="1"/>
          </p:nvPr>
        </p:nvSpPr>
        <p:spPr>
          <a:xfrm>
            <a:off x="0" y="1628800"/>
            <a:ext cx="9144000" cy="5229200"/>
          </a:xfrm>
        </p:spPr>
        <p:txBody>
          <a:bodyPr>
            <a:normAutofit/>
          </a:bodyPr>
          <a:lstStyle/>
          <a:p>
            <a:r>
              <a:rPr lang="ja-JP" altLang="en-US" sz="3600" dirty="0" smtClean="0"/>
              <a:t>千葉埼玉等首都圏の高齢化</a:t>
            </a:r>
            <a:endParaRPr lang="en-US" altLang="ja-JP" sz="3600" dirty="0" smtClean="0"/>
          </a:p>
          <a:p>
            <a:pPr>
              <a:buNone/>
            </a:pPr>
            <a:r>
              <a:rPr lang="ja-JP" altLang="en-US" sz="3600" dirty="0" smtClean="0">
                <a:solidFill>
                  <a:srgbClr val="FF0000"/>
                </a:solidFill>
              </a:rPr>
              <a:t>　　</a:t>
            </a:r>
            <a:r>
              <a:rPr lang="ja-JP" altLang="en-US" sz="3600" dirty="0" smtClean="0">
                <a:solidFill>
                  <a:schemeClr val="tx1">
                    <a:lumMod val="95000"/>
                    <a:lumOff val="5000"/>
                  </a:schemeClr>
                </a:solidFill>
              </a:rPr>
              <a:t>介護難民を発生　⇇　若者の首都圏流入？</a:t>
            </a:r>
            <a:endParaRPr lang="en-US" altLang="ja-JP" sz="3600" dirty="0" smtClean="0">
              <a:solidFill>
                <a:schemeClr val="tx1">
                  <a:lumMod val="95000"/>
                  <a:lumOff val="5000"/>
                </a:schemeClr>
              </a:solidFill>
            </a:endParaRPr>
          </a:p>
          <a:p>
            <a:r>
              <a:rPr lang="ja-JP" altLang="en-US" sz="3600" dirty="0" smtClean="0">
                <a:solidFill>
                  <a:schemeClr val="tx1">
                    <a:lumMod val="95000"/>
                    <a:lumOff val="5000"/>
                  </a:schemeClr>
                </a:solidFill>
              </a:rPr>
              <a:t>高齢者の足の確保が社会問題化</a:t>
            </a:r>
            <a:endParaRPr lang="en-US" altLang="ja-JP" sz="3600" dirty="0" smtClean="0">
              <a:solidFill>
                <a:schemeClr val="tx1">
                  <a:lumMod val="95000"/>
                  <a:lumOff val="5000"/>
                </a:schemeClr>
              </a:solidFill>
            </a:endParaRPr>
          </a:p>
          <a:p>
            <a:pPr>
              <a:buNone/>
            </a:pPr>
            <a:r>
              <a:rPr lang="ja-JP" altLang="en-US" sz="3600" dirty="0" smtClean="0">
                <a:solidFill>
                  <a:schemeClr val="tx1">
                    <a:lumMod val="95000"/>
                    <a:lumOff val="5000"/>
                  </a:schemeClr>
                </a:solidFill>
              </a:rPr>
              <a:t>　　　　　　　　　　　　買い物難民、通院難民等</a:t>
            </a:r>
            <a:endParaRPr lang="en-US" altLang="ja-JP" sz="3600" dirty="0" smtClean="0">
              <a:solidFill>
                <a:schemeClr val="tx1">
                  <a:lumMod val="95000"/>
                  <a:lumOff val="5000"/>
                </a:schemeClr>
              </a:solidFill>
            </a:endParaRPr>
          </a:p>
          <a:p>
            <a:r>
              <a:rPr lang="ja-JP" altLang="en-US" sz="3600" dirty="0" smtClean="0"/>
              <a:t>地方は高齢者減少　若者の失業が問題化</a:t>
            </a:r>
            <a:endParaRPr lang="en-US" altLang="ja-JP" sz="3600" dirty="0" smtClean="0"/>
          </a:p>
          <a:p>
            <a:r>
              <a:rPr lang="ja-JP" altLang="en-US" sz="3600" dirty="0" smtClean="0"/>
              <a:t>パリとの違い　　周辺部の自然破壊の有無（戦前の２３区外は田園風景、武蔵野存在）</a:t>
            </a:r>
            <a:endParaRPr lang="en-US" altLang="ja-JP" sz="3600" dirty="0" smtClean="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374848" y="3933056"/>
            <a:ext cx="8229600" cy="2376264"/>
          </a:xfrm>
          <a:solidFill>
            <a:schemeClr val="bg1"/>
          </a:solidFill>
          <a:ln>
            <a:solidFill>
              <a:schemeClr val="accent1"/>
            </a:solidFill>
          </a:ln>
        </p:spPr>
        <p:txBody>
          <a:bodyPr>
            <a:normAutofit/>
          </a:bodyPr>
          <a:lstStyle/>
          <a:p>
            <a:pPr lvl="0"/>
            <a:r>
              <a:rPr lang="ja-JP" altLang="en-US" dirty="0" smtClean="0">
                <a:latin typeface="Century" pitchFamily="18" charset="0"/>
                <a:ea typeface="ＭＳ 明朝" pitchFamily="17" charset="-128"/>
                <a:cs typeface="Times New Roman" pitchFamily="18" charset="0"/>
              </a:rPr>
              <a:t>誰も考えたことのない理論や技術を研究・開発することを重視　</a:t>
            </a:r>
            <a:r>
              <a:rPr lang="en-US" altLang="ja-JP" dirty="0" smtClean="0">
                <a:latin typeface="Century" pitchFamily="18" charset="0"/>
                <a:ea typeface="ＭＳ 明朝" pitchFamily="17" charset="-128"/>
                <a:cs typeface="Times New Roman" pitchFamily="18" charset="0"/>
              </a:rPr>
              <a:t/>
            </a:r>
            <a:br>
              <a:rPr lang="en-US" altLang="ja-JP" dirty="0" smtClean="0">
                <a:latin typeface="Century" pitchFamily="18" charset="0"/>
                <a:ea typeface="ＭＳ 明朝" pitchFamily="17" charset="-128"/>
                <a:cs typeface="Times New Roman" pitchFamily="18" charset="0"/>
              </a:rPr>
            </a:br>
            <a:r>
              <a:rPr lang="ja-JP" altLang="en-US" dirty="0" smtClean="0">
                <a:latin typeface="Century" pitchFamily="18" charset="0"/>
                <a:ea typeface="ＭＳ 明朝" pitchFamily="17" charset="-128"/>
                <a:cs typeface="Times New Roman" pitchFamily="18" charset="0"/>
              </a:rPr>
              <a:t>「</a:t>
            </a:r>
            <a:r>
              <a:rPr lang="en-US" altLang="ja-JP" dirty="0" smtClean="0">
                <a:solidFill>
                  <a:schemeClr val="tx1">
                    <a:lumMod val="95000"/>
                    <a:lumOff val="5000"/>
                  </a:schemeClr>
                </a:solidFill>
                <a:latin typeface="Century" pitchFamily="18" charset="0"/>
                <a:ea typeface="ＭＳ 明朝" pitchFamily="17" charset="-128"/>
                <a:cs typeface="Times New Roman" pitchFamily="18" charset="0"/>
              </a:rPr>
              <a:t>20</a:t>
            </a:r>
            <a:r>
              <a:rPr lang="ja-JP" altLang="en-US" dirty="0" smtClean="0">
                <a:solidFill>
                  <a:schemeClr val="tx1">
                    <a:lumMod val="95000"/>
                    <a:lumOff val="5000"/>
                  </a:schemeClr>
                </a:solidFill>
                <a:latin typeface="Century" pitchFamily="18" charset="0"/>
                <a:ea typeface="ＭＳ 明朝" pitchFamily="17" charset="-128"/>
                <a:cs typeface="Times New Roman" pitchFamily="18" charset="0"/>
              </a:rPr>
              <a:t>％ルール</a:t>
            </a:r>
            <a:r>
              <a:rPr lang="ja-JP" altLang="en-US" dirty="0" smtClean="0">
                <a:latin typeface="Century" pitchFamily="18" charset="0"/>
                <a:ea typeface="ＭＳ 明朝" pitchFamily="17" charset="-128"/>
                <a:cs typeface="Times New Roman" pitchFamily="18" charset="0"/>
              </a:rPr>
              <a:t>」</a:t>
            </a:r>
            <a:endParaRPr kumimoji="1" lang="ja-JP" altLang="en-US" dirty="0"/>
          </a:p>
        </p:txBody>
      </p:sp>
      <p:sp>
        <p:nvSpPr>
          <p:cNvPr id="5" name="コンテンツ プレースホルダ 2"/>
          <p:cNvSpPr>
            <a:spLocks noGrp="1"/>
          </p:cNvSpPr>
          <p:nvPr>
            <p:ph idx="1"/>
          </p:nvPr>
        </p:nvSpPr>
        <p:spPr>
          <a:xfrm>
            <a:off x="107504" y="1772816"/>
            <a:ext cx="8892480" cy="2088232"/>
          </a:xfrm>
        </p:spPr>
        <p:txBody>
          <a:bodyPr>
            <a:noAutofit/>
          </a:bodyPr>
          <a:lstStyle/>
          <a:p>
            <a:r>
              <a:rPr lang="ja-JP" altLang="en-US" sz="3600" dirty="0" smtClean="0">
                <a:solidFill>
                  <a:schemeClr val="tx1">
                    <a:lumMod val="95000"/>
                    <a:lumOff val="5000"/>
                  </a:schemeClr>
                </a:solidFill>
                <a:effectLst>
                  <a:outerShdw blurRad="38100" dist="38100" dir="2700000" algn="tl">
                    <a:srgbClr val="000000">
                      <a:alpha val="43137"/>
                    </a:srgbClr>
                  </a:outerShdw>
                </a:effectLst>
              </a:rPr>
              <a:t>人間の頭脳・創造性はお金で買えない</a:t>
            </a:r>
            <a:r>
              <a:rPr lang="ja-JP" altLang="en-US" sz="3600" dirty="0" smtClean="0"/>
              <a:t>。</a:t>
            </a:r>
            <a:endParaRPr lang="en-US" altLang="ja-JP" sz="3600" dirty="0" smtClean="0"/>
          </a:p>
          <a:p>
            <a:r>
              <a:rPr lang="ja-JP" altLang="en-US" sz="3600" dirty="0" smtClean="0"/>
              <a:t>違いを生み出してくれる人間、また創造性を持っている人間をどうやって引きつけるか</a:t>
            </a:r>
            <a:endParaRPr lang="en-US" altLang="ja-JP" sz="3600" dirty="0" smtClean="0"/>
          </a:p>
        </p:txBody>
      </p:sp>
      <p:sp>
        <p:nvSpPr>
          <p:cNvPr id="4" name="タイトル 1"/>
          <p:cNvSpPr txBox="1">
            <a:spLocks/>
          </p:cNvSpPr>
          <p:nvPr/>
        </p:nvSpPr>
        <p:spPr>
          <a:xfrm>
            <a:off x="457200" y="332656"/>
            <a:ext cx="8229600" cy="1066130"/>
          </a:xfrm>
          <a:prstGeom prst="rect">
            <a:avLst/>
          </a:prstGeom>
          <a:solidFill>
            <a:schemeClr val="bg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1" i="0" u="none" strike="noStrike" kern="1200" cap="none" spc="0" normalizeH="0" baseline="0" noProof="0" smtClean="0">
                <a:ln>
                  <a:noFill/>
                </a:ln>
                <a:solidFill>
                  <a:schemeClr val="tx1"/>
                </a:solidFill>
                <a:effectLst/>
                <a:uLnTx/>
                <a:uFillTx/>
                <a:latin typeface="+mj-lt"/>
                <a:ea typeface="+mj-ea"/>
                <a:cs typeface="+mj-cs"/>
              </a:rPr>
              <a:t>グーグルの逆説</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539552" y="260648"/>
            <a:ext cx="7918648" cy="6453336"/>
          </a:xfrm>
          <a:solidFill>
            <a:schemeClr val="bg1"/>
          </a:solidFill>
          <a:ln w="38100">
            <a:solidFill>
              <a:schemeClr val="tx1"/>
            </a:solidFill>
          </a:ln>
        </p:spPr>
        <p:txBody>
          <a:bodyPr>
            <a:normAutofit fontScale="90000"/>
          </a:bodyPr>
          <a:lstStyle/>
          <a:p>
            <a:r>
              <a:rPr lang="ja-JP" altLang="en-US" dirty="0" smtClean="0"/>
              <a:t>宅急便の開発</a:t>
            </a:r>
            <a:r>
              <a:rPr lang="en-US" altLang="ja-JP" dirty="0" smtClean="0"/>
              <a:t/>
            </a:r>
            <a:br>
              <a:rPr lang="en-US" altLang="ja-JP" dirty="0" smtClean="0"/>
            </a:br>
            <a:r>
              <a:rPr lang="en-US" altLang="ja-JP" dirty="0" smtClean="0"/>
              <a:t/>
            </a:r>
            <a:br>
              <a:rPr lang="en-US" altLang="ja-JP" dirty="0" smtClean="0"/>
            </a:br>
            <a:r>
              <a:rPr lang="ja-JP" altLang="en-US" dirty="0" smtClean="0"/>
              <a:t>小倉昌男</a:t>
            </a:r>
            <a:r>
              <a:rPr lang="en-US" altLang="ja-JP" dirty="0" smtClean="0"/>
              <a:t/>
            </a:r>
            <a:br>
              <a:rPr lang="en-US" altLang="ja-JP" dirty="0" smtClean="0"/>
            </a:br>
            <a:r>
              <a:rPr lang="en-US" altLang="ja-JP" dirty="0" smtClean="0"/>
              <a:t/>
            </a:r>
            <a:br>
              <a:rPr lang="en-US" altLang="ja-JP" dirty="0" smtClean="0"/>
            </a:br>
            <a:r>
              <a:rPr lang="ja-JP" altLang="en-US" dirty="0" smtClean="0"/>
              <a:t>駅で手荷物を持っている乗客を見て、無限のマーケットがあると感じた</a:t>
            </a:r>
            <a:r>
              <a:rPr lang="en-US" altLang="ja-JP" dirty="0" smtClean="0"/>
              <a:t/>
            </a:r>
            <a:br>
              <a:rPr lang="en-US" altLang="ja-JP" dirty="0" smtClean="0"/>
            </a:br>
            <a:r>
              <a:rPr lang="en-US" altLang="ja-JP" dirty="0" smtClean="0"/>
              <a:t/>
            </a:r>
            <a:br>
              <a:rPr lang="en-US" altLang="ja-JP" dirty="0" smtClean="0"/>
            </a:br>
            <a:r>
              <a:rPr lang="ja-JP" altLang="en-US" dirty="0" smtClean="0"/>
              <a:t>しかし現在のヤマトは単体（物流）から抜け出せていない印象</a:t>
            </a:r>
            <a:endParaRPr kumimoji="1" lang="ja-JP" altLang="en-US"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bg1"/>
          </a:solidFill>
          <a:ln w="38100">
            <a:solidFill>
              <a:schemeClr val="tx1">
                <a:lumMod val="95000"/>
                <a:lumOff val="5000"/>
              </a:schemeClr>
            </a:solidFill>
          </a:ln>
        </p:spPr>
        <p:txBody>
          <a:bodyPr/>
          <a:lstStyle/>
          <a:p>
            <a:r>
              <a:rPr kumimoji="1" lang="ja-JP" altLang="en-US" dirty="0" smtClean="0"/>
              <a:t>ヤマトとＡｍａｚｏｎ</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ヤマトブックサービス</a:t>
            </a:r>
            <a:endParaRPr lang="en-US" altLang="ja-JP" dirty="0" smtClean="0"/>
          </a:p>
          <a:p>
            <a:pPr>
              <a:buNone/>
            </a:pPr>
            <a:r>
              <a:rPr lang="ja-JP" altLang="ja-JP" dirty="0" smtClean="0"/>
              <a:t>設立</a:t>
            </a:r>
            <a:r>
              <a:rPr lang="ja-JP" altLang="ja-JP" dirty="0" smtClean="0">
                <a:solidFill>
                  <a:schemeClr val="tx1">
                    <a:lumMod val="95000"/>
                    <a:lumOff val="5000"/>
                  </a:schemeClr>
                </a:solidFill>
              </a:rPr>
              <a:t>1986年10月14日</a:t>
            </a:r>
            <a:endParaRPr lang="en-US" altLang="ja-JP" dirty="0" smtClean="0">
              <a:solidFill>
                <a:schemeClr val="tx1">
                  <a:lumMod val="95000"/>
                  <a:lumOff val="5000"/>
                </a:schemeClr>
              </a:solidFill>
            </a:endParaRPr>
          </a:p>
          <a:p>
            <a:pPr>
              <a:buNone/>
            </a:pPr>
            <a:r>
              <a:rPr lang="ja-JP" altLang="ja-JP" dirty="0" smtClean="0">
                <a:solidFill>
                  <a:schemeClr val="tx1">
                    <a:lumMod val="95000"/>
                    <a:lumOff val="5000"/>
                  </a:schemeClr>
                </a:solidFill>
              </a:rPr>
              <a:t>業種小売業事業内容書籍、DVD、ビデオ、CD、電子ブック通信販売上高</a:t>
            </a:r>
            <a:r>
              <a:rPr lang="ja-JP" altLang="en-US" dirty="0" smtClean="0">
                <a:solidFill>
                  <a:schemeClr val="tx1">
                    <a:lumMod val="95000"/>
                    <a:lumOff val="5000"/>
                  </a:schemeClr>
                </a:solidFill>
              </a:rPr>
              <a:t>　５５</a:t>
            </a:r>
            <a:r>
              <a:rPr lang="ja-JP" altLang="ja-JP" dirty="0" smtClean="0">
                <a:solidFill>
                  <a:schemeClr val="tx1">
                    <a:lumMod val="95000"/>
                    <a:lumOff val="5000"/>
                  </a:schemeClr>
                </a:solidFill>
              </a:rPr>
              <a:t>億円</a:t>
            </a:r>
            <a:r>
              <a:rPr lang="ja-JP" altLang="en-US" dirty="0" smtClean="0">
                <a:solidFill>
                  <a:schemeClr val="tx1">
                    <a:lumMod val="95000"/>
                    <a:lumOff val="5000"/>
                  </a:schemeClr>
                </a:solidFill>
              </a:rPr>
              <a:t>（１兆３千億）</a:t>
            </a:r>
            <a:endParaRPr lang="en-US" altLang="ja-JP" dirty="0" smtClean="0">
              <a:solidFill>
                <a:schemeClr val="tx1">
                  <a:lumMod val="95000"/>
                  <a:lumOff val="5000"/>
                </a:schemeClr>
              </a:solidFill>
            </a:endParaRPr>
          </a:p>
          <a:p>
            <a:pPr>
              <a:buNone/>
            </a:pPr>
            <a:r>
              <a:rPr lang="ja-JP" altLang="ja-JP" dirty="0" smtClean="0">
                <a:solidFill>
                  <a:schemeClr val="tx1">
                    <a:lumMod val="95000"/>
                    <a:lumOff val="5000"/>
                  </a:schemeClr>
                </a:solidFill>
              </a:rPr>
              <a:t>従業員数</a:t>
            </a:r>
            <a:r>
              <a:rPr lang="ja-JP" altLang="en-US" dirty="0" smtClean="0">
                <a:solidFill>
                  <a:schemeClr val="tx1">
                    <a:lumMod val="95000"/>
                    <a:lumOff val="5000"/>
                  </a:schemeClr>
                </a:solidFill>
              </a:rPr>
              <a:t>　</a:t>
            </a:r>
            <a:r>
              <a:rPr lang="ja-JP" altLang="ja-JP" dirty="0" smtClean="0">
                <a:solidFill>
                  <a:schemeClr val="tx1">
                    <a:lumMod val="95000"/>
                    <a:lumOff val="5000"/>
                  </a:schemeClr>
                </a:solidFill>
              </a:rPr>
              <a:t>145名</a:t>
            </a:r>
            <a:r>
              <a:rPr lang="ja-JP" altLang="en-US" dirty="0" smtClean="0">
                <a:solidFill>
                  <a:schemeClr val="tx1">
                    <a:lumMod val="95000"/>
                    <a:lumOff val="5000"/>
                  </a:schemeClr>
                </a:solidFill>
              </a:rPr>
              <a:t>　（全体１５万人）</a:t>
            </a:r>
            <a:endParaRPr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Ａｍａｚｏｎ</a:t>
            </a:r>
            <a:endParaRPr kumimoji="1" lang="en-US" altLang="ja-JP" dirty="0" smtClean="0">
              <a:solidFill>
                <a:schemeClr val="tx1">
                  <a:lumMod val="95000"/>
                  <a:lumOff val="5000"/>
                </a:schemeClr>
              </a:solidFill>
            </a:endParaRPr>
          </a:p>
          <a:p>
            <a:pPr>
              <a:buNone/>
            </a:pPr>
            <a:r>
              <a:rPr lang="ja-JP" altLang="ja-JP" dirty="0" smtClean="0">
                <a:solidFill>
                  <a:schemeClr val="tx1">
                    <a:lumMod val="95000"/>
                    <a:lumOff val="5000"/>
                  </a:schemeClr>
                </a:solidFill>
              </a:rPr>
              <a:t>設立1994年7月</a:t>
            </a:r>
            <a:endParaRPr lang="en-US" altLang="ja-JP" dirty="0" smtClean="0">
              <a:solidFill>
                <a:schemeClr val="tx1">
                  <a:lumMod val="95000"/>
                  <a:lumOff val="5000"/>
                </a:schemeClr>
              </a:solidFill>
            </a:endParaRPr>
          </a:p>
          <a:p>
            <a:pPr>
              <a:buNone/>
            </a:pPr>
            <a:r>
              <a:rPr lang="ja-JP" altLang="ja-JP" dirty="0" smtClean="0"/>
              <a:t>売上高連結：61,093 Million US$（2012年12月期</a:t>
            </a:r>
            <a:endParaRPr lang="en-US" altLang="ja-JP" dirty="0" smtClean="0"/>
          </a:p>
          <a:p>
            <a:pPr>
              <a:buNone/>
            </a:pPr>
            <a:r>
              <a:rPr lang="ja-JP" altLang="ja-JP" dirty="0" smtClean="0"/>
              <a:t>営業利益連結：676 Million US$（2012年12月期）</a:t>
            </a:r>
            <a:endParaRPr lang="en-US" altLang="ja-JP" dirty="0" smtClean="0"/>
          </a:p>
          <a:p>
            <a:pPr>
              <a:buNone/>
            </a:pPr>
            <a:r>
              <a:rPr lang="ja-JP" altLang="ja-JP" dirty="0" smtClean="0"/>
              <a:t>従業員数連結：88,400人（2012年12月31日時点）</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chemeClr val="bg1"/>
          </a:solidFill>
          <a:ln w="38100">
            <a:solidFill>
              <a:schemeClr val="tx1">
                <a:lumMod val="85000"/>
                <a:lumOff val="15000"/>
              </a:schemeClr>
            </a:solidFill>
          </a:ln>
        </p:spPr>
        <p:txBody>
          <a:bodyPr/>
          <a:lstStyle/>
          <a:p>
            <a:r>
              <a:rPr kumimoji="1" lang="ja-JP" altLang="en-US" dirty="0" smtClean="0"/>
              <a:t>私見</a:t>
            </a:r>
            <a:endParaRPr kumimoji="1" lang="ja-JP" altLang="en-US" dirty="0"/>
          </a:p>
        </p:txBody>
      </p:sp>
      <p:sp>
        <p:nvSpPr>
          <p:cNvPr id="3" name="コンテンツ プレースホルダ 2"/>
          <p:cNvSpPr>
            <a:spLocks noGrp="1"/>
          </p:cNvSpPr>
          <p:nvPr>
            <p:ph idx="1"/>
          </p:nvPr>
        </p:nvSpPr>
        <p:spPr>
          <a:xfrm>
            <a:off x="251520" y="1600200"/>
            <a:ext cx="8712968" cy="3124944"/>
          </a:xfrm>
        </p:spPr>
        <p:txBody>
          <a:bodyPr>
            <a:noAutofit/>
          </a:bodyPr>
          <a:lstStyle/>
          <a:p>
            <a:r>
              <a:rPr kumimoji="1" lang="ja-JP" altLang="en-US" sz="3600" dirty="0" smtClean="0"/>
              <a:t>巨大システムづくりは人間間の約束事が大事　非言語化、</a:t>
            </a:r>
            <a:r>
              <a:rPr lang="ja-JP" altLang="en-US" sz="3600" dirty="0" smtClean="0"/>
              <a:t>数値化（脳科学）が必要</a:t>
            </a:r>
            <a:endParaRPr kumimoji="1" lang="en-US" altLang="ja-JP" sz="3600" dirty="0" smtClean="0"/>
          </a:p>
          <a:p>
            <a:r>
              <a:rPr kumimoji="1" lang="ja-JP" altLang="en-US" sz="4800" dirty="0" smtClean="0">
                <a:solidFill>
                  <a:schemeClr val="tx1">
                    <a:lumMod val="95000"/>
                    <a:lumOff val="5000"/>
                  </a:schemeClr>
                </a:solidFill>
              </a:rPr>
              <a:t>タクシーを単体で</a:t>
            </a:r>
            <a:r>
              <a:rPr lang="ja-JP" altLang="en-US" sz="4800" dirty="0" smtClean="0">
                <a:solidFill>
                  <a:schemeClr val="tx1">
                    <a:lumMod val="95000"/>
                    <a:lumOff val="5000"/>
                  </a:schemeClr>
                </a:solidFill>
              </a:rPr>
              <a:t>考えず</a:t>
            </a:r>
            <a:r>
              <a:rPr lang="ja-JP" altLang="en-US" sz="4800" dirty="0" smtClean="0"/>
              <a:t>社会システムの一部品と考える</a:t>
            </a:r>
            <a:endParaRPr kumimoji="1" lang="ja-JP" altLang="en-US" sz="4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noFill/>
          <a:ln w="57150">
            <a:solidFill>
              <a:schemeClr val="tx1">
                <a:lumMod val="95000"/>
                <a:lumOff val="5000"/>
              </a:schemeClr>
            </a:solidFill>
          </a:ln>
        </p:spPr>
        <p:txBody>
          <a:bodyPr>
            <a:normAutofit fontScale="90000"/>
          </a:bodyPr>
          <a:lstStyle/>
          <a:p>
            <a:r>
              <a:rPr kumimoji="1" lang="ja-JP" altLang="en-US" dirty="0" smtClean="0"/>
              <a:t>検索の進化、知能の進化⇒非言語</a:t>
            </a:r>
            <a:endParaRPr kumimoji="1" lang="ja-JP" altLang="en-US" dirty="0"/>
          </a:p>
        </p:txBody>
      </p:sp>
      <p:sp>
        <p:nvSpPr>
          <p:cNvPr id="5" name="コンテンツ プレースホルダ 4"/>
          <p:cNvSpPr>
            <a:spLocks noGrp="1"/>
          </p:cNvSpPr>
          <p:nvPr>
            <p:ph idx="1"/>
          </p:nvPr>
        </p:nvSpPr>
        <p:spPr>
          <a:xfrm>
            <a:off x="179512" y="1600200"/>
            <a:ext cx="8784976" cy="5257800"/>
          </a:xfrm>
        </p:spPr>
        <p:txBody>
          <a:bodyPr>
            <a:normAutofit fontScale="92500"/>
          </a:bodyPr>
          <a:lstStyle/>
          <a:p>
            <a:r>
              <a:rPr kumimoji="1" lang="ja-JP" altLang="en-US" dirty="0" smtClean="0">
                <a:solidFill>
                  <a:schemeClr val="tx1">
                    <a:lumMod val="95000"/>
                    <a:lumOff val="5000"/>
                  </a:schemeClr>
                </a:solidFill>
              </a:rPr>
              <a:t>意識の発生⇒</a:t>
            </a:r>
            <a:r>
              <a:rPr lang="ja-JP" altLang="en-US" dirty="0" smtClean="0">
                <a:solidFill>
                  <a:schemeClr val="tx1">
                    <a:lumMod val="95000"/>
                    <a:lumOff val="5000"/>
                  </a:schemeClr>
                </a:solidFill>
              </a:rPr>
              <a:t>音の認識　言語（歌）の発生　</a:t>
            </a:r>
            <a:endParaRPr kumimoji="1"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文字（視覚、触覚）の発明　　</a:t>
            </a:r>
            <a:endParaRPr kumimoji="1"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　　　　　　</a:t>
            </a:r>
            <a:r>
              <a:rPr kumimoji="1" lang="ja-JP" altLang="en-US" dirty="0" smtClean="0">
                <a:solidFill>
                  <a:schemeClr val="tx1">
                    <a:lumMod val="95000"/>
                    <a:lumOff val="5000"/>
                  </a:schemeClr>
                </a:solidFill>
              </a:rPr>
              <a:t>無文字社会も高知的レベル（稗田阿礼）</a:t>
            </a:r>
            <a:endParaRPr kumimoji="1"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　　　　　　手話は文字と同じく</a:t>
            </a:r>
            <a:r>
              <a:rPr lang="en-US" altLang="ja-JP" dirty="0" smtClean="0">
                <a:solidFill>
                  <a:schemeClr val="tx1">
                    <a:lumMod val="95000"/>
                    <a:lumOff val="5000"/>
                  </a:schemeClr>
                </a:solidFill>
              </a:rPr>
              <a:t>39</a:t>
            </a:r>
            <a:r>
              <a:rPr lang="ja-JP" altLang="en-US" dirty="0" smtClean="0">
                <a:solidFill>
                  <a:schemeClr val="tx1">
                    <a:lumMod val="95000"/>
                    <a:lumOff val="5000"/>
                  </a:schemeClr>
                </a:solidFill>
              </a:rPr>
              <a:t>・</a:t>
            </a:r>
            <a:r>
              <a:rPr lang="en-US" altLang="ja-JP" dirty="0" smtClean="0">
                <a:solidFill>
                  <a:schemeClr val="tx1">
                    <a:lumMod val="95000"/>
                    <a:lumOff val="5000"/>
                  </a:schemeClr>
                </a:solidFill>
              </a:rPr>
              <a:t>40</a:t>
            </a:r>
            <a:r>
              <a:rPr lang="ja-JP" altLang="en-US" dirty="0" smtClean="0">
                <a:solidFill>
                  <a:schemeClr val="tx1">
                    <a:lumMod val="95000"/>
                    <a:lumOff val="5000"/>
                  </a:schemeClr>
                </a:solidFill>
              </a:rPr>
              <a:t>野で処理</a:t>
            </a:r>
            <a:endParaRPr lang="en-US" altLang="ja-JP" dirty="0" smtClean="0">
              <a:solidFill>
                <a:schemeClr val="tx1">
                  <a:lumMod val="95000"/>
                  <a:lumOff val="5000"/>
                </a:schemeClr>
              </a:solidFill>
            </a:endParaRPr>
          </a:p>
          <a:p>
            <a:pPr>
              <a:buNone/>
            </a:pPr>
            <a:r>
              <a:rPr kumimoji="1" lang="ja-JP" altLang="en-US" dirty="0" smtClean="0">
                <a:solidFill>
                  <a:schemeClr val="tx1">
                    <a:lumMod val="95000"/>
                    <a:lumOff val="5000"/>
                  </a:schemeClr>
                </a:solidFill>
              </a:rPr>
              <a:t>　　　　　　（識字障害）は「映像⇒音声」機能障害</a:t>
            </a:r>
            <a:endParaRPr kumimoji="1"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文字検索⇒</a:t>
            </a:r>
            <a:r>
              <a:rPr kumimoji="1" lang="ja-JP" altLang="en-US" sz="4000" dirty="0" smtClean="0">
                <a:solidFill>
                  <a:schemeClr val="tx1">
                    <a:lumMod val="95000"/>
                    <a:lumOff val="5000"/>
                  </a:schemeClr>
                </a:solidFill>
              </a:rPr>
              <a:t>映像検索</a:t>
            </a:r>
            <a:r>
              <a:rPr lang="ja-JP" altLang="en-US" dirty="0" smtClean="0">
                <a:solidFill>
                  <a:schemeClr val="tx1">
                    <a:lumMod val="95000"/>
                    <a:lumOff val="5000"/>
                  </a:schemeClr>
                </a:solidFill>
              </a:rPr>
              <a:t>（顔認識の実用化の延長）　　　　　　　</a:t>
            </a:r>
            <a:endParaRPr kumimoji="1" lang="en-US" altLang="ja-JP" dirty="0" smtClean="0">
              <a:solidFill>
                <a:schemeClr val="tx1">
                  <a:lumMod val="95000"/>
                  <a:lumOff val="5000"/>
                </a:schemeClr>
              </a:solidFill>
            </a:endParaRPr>
          </a:p>
          <a:p>
            <a:r>
              <a:rPr lang="ja-JP" altLang="en-US" sz="4000" dirty="0" smtClean="0">
                <a:solidFill>
                  <a:schemeClr val="tx1">
                    <a:lumMod val="95000"/>
                    <a:lumOff val="5000"/>
                  </a:schemeClr>
                </a:solidFill>
              </a:rPr>
              <a:t>非言語認識研究</a:t>
            </a:r>
            <a:r>
              <a:rPr lang="ja-JP" altLang="en-US" dirty="0" smtClean="0">
                <a:solidFill>
                  <a:schemeClr val="tx1">
                    <a:lumMod val="95000"/>
                    <a:lumOff val="5000"/>
                  </a:schemeClr>
                </a:solidFill>
              </a:rPr>
              <a:t>　匂い（扁桃体）、触角（痛み）</a:t>
            </a:r>
            <a:endParaRPr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ロボット学</a:t>
            </a:r>
            <a:r>
              <a:rPr kumimoji="1" lang="ja-JP" altLang="en-US" dirty="0" smtClean="0"/>
              <a:t>（ジェミノイドと身体感覚の転移）、赤ちゃん学、サル学、イヌ学等からもアプローチ</a:t>
            </a:r>
            <a:endParaRPr kumimoji="1"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00808"/>
            <a:ext cx="8640960" cy="1944216"/>
          </a:xfrm>
          <a:ln>
            <a:solidFill>
              <a:schemeClr val="accent1"/>
            </a:solidFill>
          </a:ln>
        </p:spPr>
        <p:txBody>
          <a:bodyPr>
            <a:normAutofit/>
          </a:bodyPr>
          <a:lstStyle/>
          <a:p>
            <a:r>
              <a:rPr lang="ja-JP" altLang="en-US" dirty="0" smtClean="0"/>
              <a:t>グーグル社幹部は検索テクノロジーが進化し、</a:t>
            </a:r>
            <a:r>
              <a:rPr lang="en-US" altLang="ja-JP" sz="4300" dirty="0" smtClean="0">
                <a:solidFill>
                  <a:schemeClr val="tx1">
                    <a:lumMod val="95000"/>
                    <a:lumOff val="5000"/>
                  </a:schemeClr>
                </a:solidFill>
              </a:rPr>
              <a:t>2029</a:t>
            </a:r>
            <a:r>
              <a:rPr lang="ja-JP" altLang="en-US" sz="4300" dirty="0" smtClean="0">
                <a:solidFill>
                  <a:schemeClr val="tx1">
                    <a:lumMod val="95000"/>
                    <a:lumOff val="5000"/>
                  </a:schemeClr>
                </a:solidFill>
              </a:rPr>
              <a:t>年</a:t>
            </a:r>
            <a:r>
              <a:rPr lang="ja-JP" altLang="en-US" dirty="0" smtClean="0"/>
              <a:t>までには検索エンジンが人間のような能力を持つようになると予想</a:t>
            </a:r>
            <a:endParaRPr lang="en-US" altLang="ja-JP" dirty="0" smtClean="0"/>
          </a:p>
        </p:txBody>
      </p:sp>
      <p:sp>
        <p:nvSpPr>
          <p:cNvPr id="4" name="タイトル 1"/>
          <p:cNvSpPr>
            <a:spLocks noGrp="1"/>
          </p:cNvSpPr>
          <p:nvPr>
            <p:ph type="title"/>
          </p:nvPr>
        </p:nvSpPr>
        <p:spPr>
          <a:xfrm>
            <a:off x="457200" y="197768"/>
            <a:ext cx="8229600" cy="1143000"/>
          </a:xfrm>
          <a:noFill/>
          <a:ln>
            <a:solidFill>
              <a:schemeClr val="tx1">
                <a:lumMod val="95000"/>
                <a:lumOff val="5000"/>
              </a:schemeClr>
            </a:solidFill>
          </a:ln>
        </p:spPr>
        <p:txBody>
          <a:bodyPr>
            <a:normAutofit/>
          </a:bodyPr>
          <a:lstStyle/>
          <a:p>
            <a:r>
              <a:rPr kumimoji="1" lang="ja-JP" altLang="en-US" dirty="0" smtClean="0"/>
              <a:t>人間の能力を持つ検索エンジン</a:t>
            </a:r>
            <a:endParaRPr kumimoji="1" lang="ja-JP" altLang="en-US" dirty="0"/>
          </a:p>
        </p:txBody>
      </p:sp>
      <p:sp>
        <p:nvSpPr>
          <p:cNvPr id="5" name="コンテンツ プレースホルダ 2"/>
          <p:cNvSpPr txBox="1">
            <a:spLocks/>
          </p:cNvSpPr>
          <p:nvPr/>
        </p:nvSpPr>
        <p:spPr>
          <a:xfrm>
            <a:off x="107504" y="5013176"/>
            <a:ext cx="8820472" cy="1728192"/>
          </a:xfrm>
          <a:prstGeom prst="rect">
            <a:avLst/>
          </a:prstGeom>
          <a:ln>
            <a:solidFill>
              <a:schemeClr val="tx1">
                <a:lumMod val="95000"/>
                <a:lumOff val="5000"/>
              </a:schemeClr>
            </a:solidFill>
          </a:ln>
        </p:spPr>
        <p:txBody>
          <a:bodyPr vert="horz" lIns="91440" tIns="45720" rIns="91440" bIns="45720" rtlCol="0">
            <a:normAutofit/>
          </a:bodyPr>
          <a:lstStyle/>
          <a:p>
            <a:pPr marL="342900" lvl="0" indent="-342900">
              <a:spcBef>
                <a:spcPct val="20000"/>
              </a:spcBef>
              <a:buFont typeface="Arial" pitchFamily="34" charset="0"/>
              <a:buChar char="•"/>
            </a:pPr>
            <a:r>
              <a:rPr lang="ja-JP" altLang="en-US" sz="3200" noProof="0" dirty="0" smtClean="0"/>
              <a:t>生命体は自律システム。</a:t>
            </a:r>
            <a:r>
              <a:rPr lang="ja-JP" altLang="ja-JP" sz="3200" dirty="0" smtClean="0"/>
              <a:t>脳をいかに科学的に観測したところで、その脳をもっている人物が感じているクオリア（感覚質）には決して到達できない</a:t>
            </a: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上下矢印 5"/>
          <p:cNvSpPr/>
          <p:nvPr/>
        </p:nvSpPr>
        <p:spPr>
          <a:xfrm>
            <a:off x="2915816" y="3789040"/>
            <a:ext cx="3240360" cy="1152128"/>
          </a:xfrm>
          <a:prstGeom prst="upDownArrow">
            <a:avLst>
              <a:gd name="adj1" fmla="val 18215"/>
              <a:gd name="adj2" fmla="val 34749"/>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サブタイトル 4"/>
          <p:cNvSpPr>
            <a:spLocks noGrp="1"/>
          </p:cNvSpPr>
          <p:nvPr>
            <p:ph type="subTitle" idx="1"/>
          </p:nvPr>
        </p:nvSpPr>
        <p:spPr>
          <a:xfrm>
            <a:off x="539552" y="1628800"/>
            <a:ext cx="7992888" cy="1847056"/>
          </a:xfrm>
          <a:noFill/>
          <a:ln>
            <a:solidFill>
              <a:schemeClr val="tx1">
                <a:lumMod val="95000"/>
                <a:lumOff val="5000"/>
              </a:schemeClr>
            </a:solidFill>
          </a:ln>
        </p:spPr>
        <p:txBody>
          <a:bodyPr>
            <a:noAutofit/>
          </a:bodyPr>
          <a:lstStyle/>
          <a:p>
            <a:pPr algn="l"/>
            <a:endParaRPr lang="en-US" altLang="ja-JP" sz="2000" dirty="0" smtClean="0">
              <a:solidFill>
                <a:schemeClr val="bg1"/>
              </a:solidFill>
            </a:endParaRPr>
          </a:p>
          <a:p>
            <a:pPr algn="l"/>
            <a:r>
              <a:rPr kumimoji="1" lang="ja-JP" altLang="en-US" sz="5400" dirty="0" smtClean="0">
                <a:solidFill>
                  <a:schemeClr val="tx1">
                    <a:lumMod val="95000"/>
                    <a:lumOff val="5000"/>
                  </a:schemeClr>
                </a:solidFill>
              </a:rPr>
              <a:t>Ｕｂｅｒも人流戦略の一つ</a:t>
            </a:r>
            <a:endParaRPr kumimoji="1" lang="ja-JP" altLang="en-US" sz="5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8032" y="260649"/>
            <a:ext cx="7772400" cy="936104"/>
          </a:xfrm>
          <a:noFill/>
          <a:ln>
            <a:solidFill>
              <a:schemeClr val="tx1">
                <a:lumMod val="95000"/>
                <a:lumOff val="5000"/>
              </a:schemeClr>
            </a:solidFill>
          </a:ln>
        </p:spPr>
        <p:txBody>
          <a:bodyPr/>
          <a:lstStyle/>
          <a:p>
            <a:r>
              <a:rPr lang="en-US" altLang="ja-JP" dirty="0" smtClean="0">
                <a:solidFill>
                  <a:schemeClr val="tx1">
                    <a:lumMod val="95000"/>
                    <a:lumOff val="5000"/>
                  </a:schemeClr>
                </a:solidFill>
              </a:rPr>
              <a:t>Google</a:t>
            </a:r>
            <a:r>
              <a:rPr lang="ja-JP" altLang="en-US" dirty="0" smtClean="0">
                <a:solidFill>
                  <a:schemeClr val="tx1">
                    <a:lumMod val="95000"/>
                    <a:lumOff val="5000"/>
                  </a:schemeClr>
                </a:solidFill>
              </a:rPr>
              <a:t>の人流戦略</a:t>
            </a:r>
            <a:endParaRPr kumimoji="1" lang="ja-JP" altLang="en-US" dirty="0">
              <a:solidFill>
                <a:schemeClr val="tx1">
                  <a:lumMod val="95000"/>
                  <a:lumOff val="5000"/>
                </a:schemeClr>
              </a:solidFill>
            </a:endParaRPr>
          </a:p>
        </p:txBody>
      </p:sp>
      <p:sp>
        <p:nvSpPr>
          <p:cNvPr id="5" name="サブタイトル 4"/>
          <p:cNvSpPr>
            <a:spLocks noGrp="1"/>
          </p:cNvSpPr>
          <p:nvPr>
            <p:ph type="subTitle" idx="1"/>
          </p:nvPr>
        </p:nvSpPr>
        <p:spPr>
          <a:xfrm>
            <a:off x="288032" y="3754728"/>
            <a:ext cx="8676456" cy="2986640"/>
          </a:xfrm>
          <a:noFill/>
        </p:spPr>
        <p:txBody>
          <a:bodyPr>
            <a:noAutofit/>
          </a:bodyPr>
          <a:lstStyle/>
          <a:p>
            <a:r>
              <a:rPr lang="ja-JP" altLang="en-US" sz="4000" dirty="0" smtClean="0">
                <a:solidFill>
                  <a:schemeClr val="tx1">
                    <a:lumMod val="95000"/>
                    <a:lumOff val="5000"/>
                  </a:schemeClr>
                </a:solidFill>
              </a:rPr>
              <a:t>目と足でデータを集め</a:t>
            </a:r>
            <a:endParaRPr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検索機能が進化した人工知能を駆使し</a:t>
            </a:r>
            <a:endParaRPr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心を読み取り先回りして人を動かす</a:t>
            </a:r>
            <a:endParaRPr lang="en-US" altLang="ja-JP" sz="4000" dirty="0" smtClean="0">
              <a:solidFill>
                <a:schemeClr val="tx1">
                  <a:lumMod val="95000"/>
                  <a:lumOff val="5000"/>
                </a:schemeClr>
              </a:solidFill>
            </a:endParaRPr>
          </a:p>
          <a:p>
            <a:r>
              <a:rPr kumimoji="1" lang="ja-JP" altLang="en-US" sz="4000" dirty="0" smtClean="0">
                <a:solidFill>
                  <a:schemeClr val="tx1">
                    <a:lumMod val="95000"/>
                    <a:lumOff val="5000"/>
                  </a:schemeClr>
                </a:solidFill>
              </a:rPr>
              <a:t>（呼ばれ</a:t>
            </a:r>
            <a:r>
              <a:rPr lang="ja-JP" altLang="en-US" sz="4000" dirty="0" smtClean="0">
                <a:solidFill>
                  <a:schemeClr val="tx1">
                    <a:lumMod val="95000"/>
                    <a:lumOff val="5000"/>
                  </a:schemeClr>
                </a:solidFill>
              </a:rPr>
              <a:t>る</a:t>
            </a:r>
            <a:r>
              <a:rPr kumimoji="1" lang="ja-JP" altLang="en-US" sz="4000" dirty="0" smtClean="0">
                <a:solidFill>
                  <a:schemeClr val="tx1">
                    <a:lumMod val="95000"/>
                    <a:lumOff val="5000"/>
                  </a:schemeClr>
                </a:solidFill>
              </a:rPr>
              <a:t>前に配車）</a:t>
            </a:r>
            <a:endParaRPr kumimoji="1" lang="en-US" altLang="ja-JP" sz="4000" dirty="0" smtClean="0">
              <a:solidFill>
                <a:schemeClr val="tx1">
                  <a:lumMod val="95000"/>
                  <a:lumOff val="5000"/>
                </a:schemeClr>
              </a:solidFill>
            </a:endParaRPr>
          </a:p>
          <a:p>
            <a:pPr algn="l"/>
            <a:endParaRPr kumimoji="1" lang="en-US" altLang="ja-JP" sz="4000" dirty="0" smtClean="0">
              <a:solidFill>
                <a:schemeClr val="bg1"/>
              </a:solidFill>
            </a:endParaRPr>
          </a:p>
        </p:txBody>
      </p:sp>
      <p:sp>
        <p:nvSpPr>
          <p:cNvPr id="6" name="タイトル 3"/>
          <p:cNvSpPr txBox="1">
            <a:spLocks/>
          </p:cNvSpPr>
          <p:nvPr/>
        </p:nvSpPr>
        <p:spPr>
          <a:xfrm>
            <a:off x="251520" y="1556792"/>
            <a:ext cx="8640960" cy="1902073"/>
          </a:xfrm>
          <a:prstGeom prst="rect">
            <a:avLst/>
          </a:prstGeom>
          <a:noFill/>
          <a:ln>
            <a:solidFill>
              <a:schemeClr val="tx1">
                <a:lumMod val="95000"/>
                <a:lumOff val="5000"/>
              </a:schemeClr>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lumMod val="95000"/>
                    <a:lumOff val="5000"/>
                  </a:schemeClr>
                </a:solidFill>
                <a:effectLst/>
                <a:uLnTx/>
                <a:uFillTx/>
                <a:latin typeface="+mj-lt"/>
                <a:ea typeface="+mj-ea"/>
                <a:cs typeface="+mj-cs"/>
              </a:rPr>
              <a:t>木下藤吉郎の</a:t>
            </a:r>
            <a:r>
              <a:rPr kumimoji="1" lang="ja-JP" altLang="en-US" sz="6600" b="0" i="0" u="none" strike="noStrike" kern="1200" cap="none" spc="0" normalizeH="0" baseline="0" noProof="0" dirty="0" smtClean="0">
                <a:ln>
                  <a:noFill/>
                </a:ln>
                <a:solidFill>
                  <a:schemeClr val="tx1">
                    <a:lumMod val="95000"/>
                    <a:lumOff val="5000"/>
                  </a:schemeClr>
                </a:solidFill>
                <a:effectLst/>
                <a:uLnTx/>
                <a:uFillTx/>
                <a:latin typeface="+mj-lt"/>
                <a:ea typeface="+mj-ea"/>
                <a:cs typeface="+mj-cs"/>
              </a:rPr>
              <a:t>草履取り戦略</a:t>
            </a:r>
            <a:endParaRPr kumimoji="1" lang="ja-JP" altLang="en-US" sz="6600" b="0" i="0" u="none" strike="noStrike" kern="1200" cap="none" spc="0" normalizeH="0" baseline="0" noProof="0" dirty="0">
              <a:ln>
                <a:noFill/>
              </a:ln>
              <a:solidFill>
                <a:schemeClr val="tx1">
                  <a:lumMod val="95000"/>
                  <a:lumOff val="5000"/>
                </a:schemeClr>
              </a:solidFill>
              <a:effectLst/>
              <a:uLnTx/>
              <a:uFillTx/>
              <a:latin typeface="+mj-lt"/>
              <a:ea typeface="+mj-ea"/>
              <a:cs typeface="+mj-cs"/>
            </a:endParaRPr>
          </a:p>
        </p:txBody>
      </p:sp>
    </p:spTree>
    <p:extLst>
      <p:ext uri="{BB962C8B-B14F-4D97-AF65-F5344CB8AC3E}">
        <p14:creationId xmlns="" xmlns:p14="http://schemas.microsoft.com/office/powerpoint/2010/main" val="253759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60040"/>
            <a:ext cx="8229600" cy="1484784"/>
          </a:xfrm>
          <a:noFill/>
          <a:ln w="38100">
            <a:solidFill>
              <a:schemeClr val="tx1">
                <a:lumMod val="95000"/>
                <a:lumOff val="5000"/>
              </a:schemeClr>
            </a:solidFill>
          </a:ln>
        </p:spPr>
        <p:txBody>
          <a:bodyPr>
            <a:normAutofit/>
          </a:bodyPr>
          <a:lstStyle/>
          <a:p>
            <a:r>
              <a:rPr lang="ja-JP" altLang="en-US" dirty="0" smtClean="0"/>
              <a:t>ＧＯＯＧＬＥ戦略</a:t>
            </a:r>
            <a:r>
              <a:rPr lang="en-US" altLang="ja-JP" dirty="0" smtClean="0"/>
              <a:t/>
            </a:r>
            <a:br>
              <a:rPr lang="en-US" altLang="ja-JP" dirty="0" smtClean="0"/>
            </a:br>
            <a:r>
              <a:rPr lang="ja-JP" altLang="en-US" dirty="0" smtClean="0"/>
              <a:t>人流業発展の兆し</a:t>
            </a:r>
            <a:endParaRPr kumimoji="1" lang="ja-JP" altLang="en-US" dirty="0"/>
          </a:p>
        </p:txBody>
      </p:sp>
      <p:sp>
        <p:nvSpPr>
          <p:cNvPr id="3" name="コンテンツ プレースホルダ 2"/>
          <p:cNvSpPr>
            <a:spLocks noGrp="1"/>
          </p:cNvSpPr>
          <p:nvPr>
            <p:ph idx="1"/>
          </p:nvPr>
        </p:nvSpPr>
        <p:spPr>
          <a:xfrm>
            <a:off x="457200" y="2071389"/>
            <a:ext cx="8507288" cy="4525963"/>
          </a:xfrm>
        </p:spPr>
        <p:txBody>
          <a:bodyPr>
            <a:normAutofit/>
          </a:bodyPr>
          <a:lstStyle/>
          <a:p>
            <a:r>
              <a:rPr lang="ja-JP" altLang="en-US" sz="4000" dirty="0" smtClean="0">
                <a:solidFill>
                  <a:schemeClr val="tx1">
                    <a:lumMod val="95000"/>
                    <a:lumOff val="5000"/>
                  </a:schemeClr>
                </a:solidFill>
              </a:rPr>
              <a:t>旅行業（人流業）として展開</a:t>
            </a:r>
            <a:r>
              <a:rPr lang="ja-JP" altLang="en-US" dirty="0" smtClean="0">
                <a:solidFill>
                  <a:schemeClr val="tx1">
                    <a:lumMod val="95000"/>
                    <a:lumOff val="5000"/>
                  </a:schemeClr>
                </a:solidFill>
              </a:rPr>
              <a:t>物流では当たり前の利用運送的ビジネス</a:t>
            </a:r>
            <a:endParaRPr lang="en-US" altLang="ja-JP" dirty="0" smtClean="0">
              <a:solidFill>
                <a:schemeClr val="tx1">
                  <a:lumMod val="95000"/>
                  <a:lumOff val="5000"/>
                </a:schemeClr>
              </a:solidFill>
            </a:endParaRPr>
          </a:p>
          <a:p>
            <a:r>
              <a:rPr lang="ja-JP" altLang="en-US" sz="4000" dirty="0" smtClean="0">
                <a:solidFill>
                  <a:schemeClr val="tx1">
                    <a:lumMod val="95000"/>
                    <a:lumOff val="5000"/>
                  </a:schemeClr>
                </a:solidFill>
              </a:rPr>
              <a:t>クラウド（アプリ）を活用</a:t>
            </a:r>
            <a:r>
              <a:rPr lang="ja-JP" altLang="en-US" dirty="0" smtClean="0">
                <a:solidFill>
                  <a:schemeClr val="tx1">
                    <a:lumMod val="95000"/>
                    <a:lumOff val="5000"/>
                  </a:schemeClr>
                </a:solidFill>
              </a:rPr>
              <a:t>しているから、システム開発コストは安く、顧客囲い込み可能</a:t>
            </a:r>
            <a:endParaRPr lang="en-US" altLang="ja-JP" dirty="0" smtClean="0">
              <a:solidFill>
                <a:schemeClr val="tx1">
                  <a:lumMod val="95000"/>
                  <a:lumOff val="5000"/>
                </a:schemeClr>
              </a:solidFill>
            </a:endParaRPr>
          </a:p>
          <a:p>
            <a:r>
              <a:rPr lang="ja-JP" altLang="en-US" dirty="0" smtClean="0">
                <a:solidFill>
                  <a:schemeClr val="tx1">
                    <a:lumMod val="95000"/>
                    <a:lumOff val="5000"/>
                  </a:schemeClr>
                </a:solidFill>
              </a:rPr>
              <a:t>人流業の</a:t>
            </a:r>
            <a:r>
              <a:rPr lang="ja-JP" altLang="en-US" sz="4000" dirty="0" smtClean="0">
                <a:solidFill>
                  <a:schemeClr val="tx1">
                    <a:lumMod val="95000"/>
                    <a:lumOff val="5000"/>
                  </a:schemeClr>
                </a:solidFill>
              </a:rPr>
              <a:t>ビジネスモデルを確立</a:t>
            </a:r>
            <a:r>
              <a:rPr lang="ja-JP" altLang="en-US" dirty="0" smtClean="0">
                <a:solidFill>
                  <a:schemeClr val="tx1">
                    <a:lumMod val="95000"/>
                    <a:lumOff val="5000"/>
                  </a:schemeClr>
                </a:solidFill>
              </a:rPr>
              <a:t>する</a:t>
            </a:r>
            <a:r>
              <a:rPr lang="ja-JP" altLang="en-US" dirty="0" smtClean="0"/>
              <a:t>のはＧＯＯＧＬＥ　ようやく物流業に匹敵するものが登場の兆し</a:t>
            </a:r>
          </a:p>
          <a:p>
            <a:endParaRPr lang="en-US" altLang="ja-JP" dirty="0" smtClean="0"/>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3481536" y="476672"/>
            <a:ext cx="1666528" cy="5976664"/>
          </a:xfrm>
          <a:ln>
            <a:solidFill>
              <a:schemeClr val="tx1">
                <a:lumMod val="95000"/>
                <a:lumOff val="5000"/>
              </a:schemeClr>
            </a:solidFill>
          </a:ln>
        </p:spPr>
        <p:txBody>
          <a:bodyPr vert="eaVert">
            <a:normAutofit/>
          </a:bodyPr>
          <a:lstStyle/>
          <a:p>
            <a:pPr algn="l"/>
            <a:r>
              <a:rPr kumimoji="1" lang="ja-JP" altLang="en-US" dirty="0" smtClean="0"/>
              <a:t>　黒船Ｕｂｅｒの上陸</a:t>
            </a:r>
            <a:r>
              <a:rPr kumimoji="1" lang="en-US" altLang="ja-JP" dirty="0" smtClean="0"/>
              <a:t/>
            </a:r>
            <a:br>
              <a:rPr kumimoji="1" lang="en-US" altLang="ja-JP" dirty="0" smtClean="0"/>
            </a:br>
            <a:r>
              <a:rPr lang="ja-JP" altLang="en-US" dirty="0" smtClean="0"/>
              <a:t> （</a:t>
            </a:r>
            <a:r>
              <a:rPr lang="ja-JP" altLang="en-US" dirty="0" smtClean="0">
                <a:solidFill>
                  <a:schemeClr val="tx1">
                    <a:lumMod val="95000"/>
                    <a:lumOff val="5000"/>
                  </a:schemeClr>
                </a:solidFill>
              </a:rPr>
              <a:t>ＧＯＯＧＬＥ関連企業</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116632"/>
            <a:ext cx="7128792" cy="3312368"/>
          </a:xfrm>
          <a:noFill/>
          <a:ln w="9525">
            <a:solidFill>
              <a:schemeClr val="tx1"/>
            </a:solidFill>
          </a:ln>
        </p:spPr>
        <p:txBody>
          <a:bodyPr>
            <a:normAutofit/>
          </a:bodyPr>
          <a:lstStyle/>
          <a:p>
            <a:r>
              <a:rPr lang="ja-JP" altLang="ja-JP" sz="5400" b="1" dirty="0" smtClean="0"/>
              <a:t>スマホ配車</a:t>
            </a:r>
            <a:r>
              <a:rPr lang="en-US" altLang="ja-JP" sz="5400" b="1" dirty="0" smtClean="0"/>
              <a:t/>
            </a:r>
            <a:br>
              <a:rPr lang="en-US" altLang="ja-JP" sz="5400" b="1" dirty="0" smtClean="0"/>
            </a:br>
            <a:r>
              <a:rPr lang="ja-JP" altLang="en-US" sz="5400" b="1" dirty="0" smtClean="0"/>
              <a:t>スマホ観光からの発展</a:t>
            </a:r>
            <a:r>
              <a:rPr lang="en-US" altLang="ja-JP" sz="5400" b="1" dirty="0" smtClean="0"/>
              <a:t/>
            </a:r>
            <a:br>
              <a:rPr lang="en-US" altLang="ja-JP" sz="5400" b="1" dirty="0" smtClean="0"/>
            </a:br>
            <a:r>
              <a:rPr lang="ja-JP" altLang="en-US" sz="5400" b="1" dirty="0" smtClean="0"/>
              <a:t>（</a:t>
            </a:r>
            <a:r>
              <a:rPr lang="en-US" altLang="ja-JP" sz="5400" b="1" dirty="0" smtClean="0"/>
              <a:t>××</a:t>
            </a:r>
            <a:r>
              <a:rPr lang="ja-JP" altLang="en-US" sz="5400" b="1" dirty="0" smtClean="0"/>
              <a:t>無線➵アプリ）</a:t>
            </a:r>
            <a:endParaRPr kumimoji="1" lang="ja-JP" altLang="en-US" sz="5400" dirty="0"/>
          </a:p>
        </p:txBody>
      </p:sp>
      <p:sp>
        <p:nvSpPr>
          <p:cNvPr id="3" name="コンテンツ プレースホルダ 2"/>
          <p:cNvSpPr>
            <a:spLocks noGrp="1"/>
          </p:cNvSpPr>
          <p:nvPr>
            <p:ph idx="1"/>
          </p:nvPr>
        </p:nvSpPr>
        <p:spPr>
          <a:xfrm>
            <a:off x="457200" y="3429000"/>
            <a:ext cx="8229600" cy="3384376"/>
          </a:xfrm>
        </p:spPr>
        <p:txBody>
          <a:bodyPr>
            <a:normAutofit/>
          </a:bodyPr>
          <a:lstStyle/>
          <a:p>
            <a:r>
              <a:rPr lang="ja-JP" altLang="en-US" sz="3600" dirty="0" smtClean="0">
                <a:solidFill>
                  <a:schemeClr val="tx1">
                    <a:lumMod val="95000"/>
                    <a:lumOff val="5000"/>
                  </a:schemeClr>
                </a:solidFill>
              </a:rPr>
              <a:t>配車道具として、</a:t>
            </a:r>
            <a:r>
              <a:rPr lang="ja-JP" altLang="en-US" sz="3600" b="1" dirty="0" smtClean="0">
                <a:solidFill>
                  <a:schemeClr val="tx1">
                    <a:lumMod val="95000"/>
                    <a:lumOff val="5000"/>
                  </a:schemeClr>
                </a:solidFill>
              </a:rPr>
              <a:t>タクシー無線がスマホに変わった認識では</a:t>
            </a:r>
            <a:r>
              <a:rPr lang="en-US" altLang="ja-JP" sz="3600" b="1" dirty="0" smtClean="0">
                <a:solidFill>
                  <a:schemeClr val="tx1">
                    <a:lumMod val="95000"/>
                    <a:lumOff val="5000"/>
                  </a:schemeClr>
                </a:solidFill>
              </a:rPr>
              <a:t>Google</a:t>
            </a:r>
            <a:r>
              <a:rPr lang="ja-JP" altLang="en-US" sz="3600" b="1" dirty="0" smtClean="0">
                <a:solidFill>
                  <a:schemeClr val="tx1">
                    <a:lumMod val="95000"/>
                    <a:lumOff val="5000"/>
                  </a:schemeClr>
                </a:solidFill>
              </a:rPr>
              <a:t>が席巻</a:t>
            </a:r>
            <a:endParaRPr lang="en-US" altLang="ja-JP" sz="3600" dirty="0" smtClean="0">
              <a:solidFill>
                <a:schemeClr val="tx1">
                  <a:lumMod val="95000"/>
                  <a:lumOff val="5000"/>
                </a:schemeClr>
              </a:solidFill>
            </a:endParaRPr>
          </a:p>
          <a:p>
            <a:r>
              <a:rPr lang="ja-JP" altLang="en-US" dirty="0" smtClean="0"/>
              <a:t>観光関係アプリは食通気味なくらいあふれている。データに基づく信頼性の高いお勧めができなければ使われない（ビッグデータ、ＳＵＩＣＡ）</a:t>
            </a:r>
            <a:endParaRPr lang="en-US" altLang="ja-JP" b="1"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1143000"/>
          </a:xfrm>
          <a:noFill/>
          <a:ln w="57150">
            <a:solidFill>
              <a:schemeClr val="tx1">
                <a:lumMod val="95000"/>
                <a:lumOff val="5000"/>
              </a:schemeClr>
            </a:solidFill>
          </a:ln>
        </p:spPr>
        <p:txBody>
          <a:bodyPr>
            <a:normAutofit/>
          </a:bodyPr>
          <a:lstStyle/>
          <a:p>
            <a:r>
              <a:rPr kumimoji="1" lang="ja-JP" altLang="en-US" sz="6600" dirty="0" smtClean="0">
                <a:solidFill>
                  <a:schemeClr val="tx1">
                    <a:lumMod val="95000"/>
                    <a:lumOff val="5000"/>
                  </a:schemeClr>
                </a:solidFill>
              </a:rPr>
              <a:t>大胆な予想</a:t>
            </a:r>
            <a:endParaRPr kumimoji="1" lang="ja-JP" altLang="en-US" sz="6600" dirty="0">
              <a:solidFill>
                <a:schemeClr val="tx1">
                  <a:lumMod val="95000"/>
                  <a:lumOff val="5000"/>
                </a:schemeClr>
              </a:solidFill>
            </a:endParaRPr>
          </a:p>
        </p:txBody>
      </p:sp>
      <p:sp>
        <p:nvSpPr>
          <p:cNvPr id="3" name="コンテンツ プレースホルダ 2"/>
          <p:cNvSpPr>
            <a:spLocks noGrp="1"/>
          </p:cNvSpPr>
          <p:nvPr>
            <p:ph idx="1"/>
          </p:nvPr>
        </p:nvSpPr>
        <p:spPr>
          <a:xfrm>
            <a:off x="251520" y="1600200"/>
            <a:ext cx="8712968" cy="5257800"/>
          </a:xfrm>
          <a:noFill/>
        </p:spPr>
        <p:txBody>
          <a:bodyPr>
            <a:noAutofit/>
          </a:bodyPr>
          <a:lstStyle/>
          <a:p>
            <a:r>
              <a:rPr kumimoji="1" lang="ja-JP" altLang="en-US" sz="4000" dirty="0" smtClean="0">
                <a:solidFill>
                  <a:schemeClr val="tx1">
                    <a:lumMod val="95000"/>
                    <a:lumOff val="5000"/>
                  </a:schemeClr>
                </a:solidFill>
              </a:rPr>
              <a:t>日本の</a:t>
            </a:r>
            <a:r>
              <a:rPr lang="ja-JP" altLang="en-US" sz="4000" dirty="0" smtClean="0">
                <a:solidFill>
                  <a:schemeClr val="tx1">
                    <a:lumMod val="95000"/>
                    <a:lumOff val="5000"/>
                  </a:schemeClr>
                </a:solidFill>
              </a:rPr>
              <a:t>中堅</a:t>
            </a:r>
            <a:r>
              <a:rPr kumimoji="1" lang="ja-JP" altLang="en-US" sz="4000" dirty="0" smtClean="0">
                <a:solidFill>
                  <a:schemeClr val="tx1">
                    <a:lumMod val="95000"/>
                    <a:lumOff val="5000"/>
                  </a:schemeClr>
                </a:solidFill>
              </a:rPr>
              <a:t>旅行会社買収</a:t>
            </a:r>
            <a:endParaRPr kumimoji="1"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月極乗り放題商品として全国販売（</a:t>
            </a:r>
            <a:r>
              <a:rPr lang="en-US" altLang="ja-JP" sz="4000" dirty="0" err="1" smtClean="0">
                <a:solidFill>
                  <a:schemeClr val="tx1">
                    <a:lumMod val="95000"/>
                    <a:lumOff val="5000"/>
                  </a:schemeClr>
                </a:solidFill>
              </a:rPr>
              <a:t>Uber</a:t>
            </a:r>
            <a:r>
              <a:rPr lang="ja-JP" altLang="en-US" sz="4000" dirty="0" smtClean="0">
                <a:solidFill>
                  <a:schemeClr val="tx1">
                    <a:lumMod val="95000"/>
                    <a:lumOff val="5000"/>
                  </a:schemeClr>
                </a:solidFill>
              </a:rPr>
              <a:t>の進化と全国化）</a:t>
            </a:r>
            <a:endParaRPr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全国のタクシー会社、ビジネスホテル等を取引先にオルガナイズ（人流業）</a:t>
            </a:r>
            <a:endParaRPr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人流情報を把握、マーケッティングに活用　新しいビジネスモデル（総合生活移動産業）を構築</a:t>
            </a:r>
            <a:endParaRPr lang="en-US" altLang="ja-JP" sz="40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noFill/>
          <a:ln w="76200">
            <a:solidFill>
              <a:schemeClr val="tx1">
                <a:lumMod val="95000"/>
                <a:lumOff val="5000"/>
              </a:schemeClr>
            </a:solidFill>
          </a:ln>
        </p:spPr>
        <p:txBody>
          <a:bodyPr/>
          <a:lstStyle/>
          <a:p>
            <a:pPr algn="r"/>
            <a:r>
              <a:rPr kumimoji="1" lang="ja-JP" altLang="en-US" dirty="0" smtClean="0"/>
              <a:t>目⇒ウェアラブル</a:t>
            </a:r>
            <a:endParaRPr kumimoji="1" lang="ja-JP" altLang="en-US" dirty="0"/>
          </a:p>
        </p:txBody>
      </p:sp>
      <p:sp>
        <p:nvSpPr>
          <p:cNvPr id="3" name="サブタイトル 2"/>
          <p:cNvSpPr>
            <a:spLocks noGrp="1"/>
          </p:cNvSpPr>
          <p:nvPr>
            <p:ph type="subTitle" idx="1"/>
          </p:nvPr>
        </p:nvSpPr>
        <p:spPr>
          <a:xfrm>
            <a:off x="2707704" y="3886200"/>
            <a:ext cx="6400800" cy="694928"/>
          </a:xfrm>
        </p:spPr>
        <p:txBody>
          <a:bodyPr>
            <a:normAutofit fontScale="47500" lnSpcReduction="20000"/>
          </a:bodyPr>
          <a:lstStyle/>
          <a:p>
            <a:r>
              <a:rPr kumimoji="1" lang="ja-JP" altLang="en-US" dirty="0" smtClean="0">
                <a:solidFill>
                  <a:schemeClr val="tx1">
                    <a:lumMod val="95000"/>
                    <a:lumOff val="5000"/>
                  </a:schemeClr>
                </a:solidFill>
              </a:rPr>
              <a:t>ＧＯＯＧＬＥＧＬＡＳＳ</a:t>
            </a:r>
            <a:endParaRPr kumimoji="1" lang="en-US" altLang="ja-JP" dirty="0" smtClean="0">
              <a:solidFill>
                <a:schemeClr val="tx1">
                  <a:lumMod val="95000"/>
                  <a:lumOff val="5000"/>
                </a:schemeClr>
              </a:solidFill>
            </a:endParaRPr>
          </a:p>
          <a:p>
            <a:r>
              <a:rPr lang="en-US" altLang="ja-JP" dirty="0" smtClean="0">
                <a:solidFill>
                  <a:schemeClr val="tx1">
                    <a:lumMod val="95000"/>
                    <a:lumOff val="5000"/>
                  </a:schemeClr>
                </a:solidFill>
                <a:hlinkClick r:id="rId3"/>
              </a:rPr>
              <a:t>https://www.youtube.com/watch?feature=player_embedded&amp;v=itdwWvAnNx4</a:t>
            </a:r>
            <a:endParaRPr lang="en-US" altLang="ja-JP" dirty="0" smtClean="0">
              <a:solidFill>
                <a:schemeClr val="tx1">
                  <a:lumMod val="95000"/>
                  <a:lumOff val="5000"/>
                </a:schemeClr>
              </a:solidFill>
            </a:endParaRPr>
          </a:p>
          <a:p>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a:solidFill>
            <a:schemeClr val="bg1"/>
          </a:solidFill>
          <a:ln>
            <a:solidFill>
              <a:schemeClr val="tx1">
                <a:lumMod val="85000"/>
                <a:lumOff val="15000"/>
              </a:schemeClr>
            </a:solidFill>
          </a:ln>
        </p:spPr>
        <p:txBody>
          <a:bodyPr>
            <a:normAutofit/>
          </a:bodyPr>
          <a:lstStyle/>
          <a:p>
            <a:r>
              <a:rPr lang="en-US" altLang="ja-JP" b="1" dirty="0" smtClean="0">
                <a:solidFill>
                  <a:schemeClr val="tx1">
                    <a:lumMod val="95000"/>
                    <a:lumOff val="5000"/>
                  </a:schemeClr>
                </a:solidFill>
              </a:rPr>
              <a:t>Google Glass</a:t>
            </a:r>
            <a:r>
              <a:rPr lang="ja-JP" altLang="en-US" b="1" dirty="0" smtClean="0">
                <a:solidFill>
                  <a:schemeClr val="tx1">
                    <a:lumMod val="95000"/>
                    <a:lumOff val="5000"/>
                  </a:schemeClr>
                </a:solidFill>
              </a:rPr>
              <a:t>と社会問題</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457200" y="2104256"/>
            <a:ext cx="8229600" cy="3845024"/>
          </a:xfrm>
        </p:spPr>
        <p:txBody>
          <a:bodyPr>
            <a:normAutofit lnSpcReduction="10000"/>
          </a:bodyPr>
          <a:lstStyle/>
          <a:p>
            <a:r>
              <a:rPr lang="ja-JP" altLang="en-US" dirty="0" smtClean="0"/>
              <a:t>自動車運転中に</a:t>
            </a:r>
            <a:r>
              <a:rPr lang="en-US" altLang="ja-JP" dirty="0" smtClean="0"/>
              <a:t>Glass</a:t>
            </a:r>
            <a:r>
              <a:rPr lang="ja-JP" altLang="en-US" dirty="0" smtClean="0"/>
              <a:t>を着用していた女性ドライバーをめぐる裁判発生</a:t>
            </a:r>
            <a:endParaRPr lang="en-US" altLang="ja-JP" dirty="0" smtClean="0"/>
          </a:p>
          <a:p>
            <a:r>
              <a:rPr lang="ja-JP" altLang="en-US" dirty="0" smtClean="0"/>
              <a:t>映画館等での撮影禁止措置の無力化、カジノ等での不正行為、試験、クイズの不成立等社会ビジネスモデルの大幅変更圧力</a:t>
            </a:r>
            <a:endParaRPr lang="en-US" altLang="ja-JP" dirty="0" smtClean="0"/>
          </a:p>
          <a:p>
            <a:r>
              <a:rPr lang="ja-JP" altLang="en-US" dirty="0" smtClean="0"/>
              <a:t>公共の場で個人的に使用される</a:t>
            </a:r>
            <a:r>
              <a:rPr lang="en-US" altLang="ja-JP" dirty="0" smtClean="0"/>
              <a:t>Google Glass</a:t>
            </a:r>
            <a:r>
              <a:rPr lang="ja-JP" altLang="en-US" dirty="0" smtClean="0"/>
              <a:t>は「</a:t>
            </a:r>
            <a:r>
              <a:rPr lang="ja-JP" altLang="en-US" sz="4800" b="1" dirty="0" smtClean="0">
                <a:solidFill>
                  <a:schemeClr val="tx1">
                    <a:lumMod val="95000"/>
                    <a:lumOff val="5000"/>
                  </a:schemeClr>
                </a:solidFill>
              </a:rPr>
              <a:t>動く監視カメラ</a:t>
            </a:r>
            <a:r>
              <a:rPr lang="ja-JP" altLang="en-US" dirty="0" smtClean="0"/>
              <a:t>」 </a:t>
            </a:r>
            <a:endParaRPr lang="en-US" altLang="ja-JP" dirty="0" smtClean="0"/>
          </a:p>
          <a:p>
            <a:endParaRPr lang="en-US" altLang="ja-JP" dirty="0" smtClean="0"/>
          </a:p>
          <a:p>
            <a:endParaRPr lang="ja-JP" altLang="en-US" dirty="0" smtClean="0"/>
          </a:p>
          <a:p>
            <a:endParaRPr lang="en-US" altLang="ja-JP" dirty="0" smtClean="0"/>
          </a:p>
          <a:p>
            <a:endParaRPr lang="ja-JP" altLang="en-US" dirty="0" smtClean="0"/>
          </a:p>
          <a:p>
            <a:endParaRPr lang="ja-JP" alt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1728192"/>
          </a:xfrm>
          <a:solidFill>
            <a:schemeClr val="bg1"/>
          </a:solidFill>
          <a:ln>
            <a:solidFill>
              <a:schemeClr val="tx1">
                <a:lumMod val="95000"/>
                <a:lumOff val="5000"/>
              </a:schemeClr>
            </a:solidFill>
          </a:ln>
        </p:spPr>
        <p:txBody>
          <a:bodyPr>
            <a:normAutofit/>
          </a:bodyPr>
          <a:lstStyle/>
          <a:p>
            <a:r>
              <a:rPr lang="ja-JP" altLang="en-US" dirty="0" smtClean="0"/>
              <a:t>ウェアラブルコンピュータ</a:t>
            </a:r>
            <a:r>
              <a:rPr lang="en-US" altLang="ja-JP" dirty="0" smtClean="0"/>
              <a:t/>
            </a:r>
            <a:br>
              <a:rPr lang="en-US" altLang="ja-JP" dirty="0" smtClean="0"/>
            </a:br>
            <a:r>
              <a:rPr lang="ja-JP" altLang="en-US" dirty="0" smtClean="0"/>
              <a:t>目と手　⇒　人工知能への一里塚</a:t>
            </a:r>
            <a:endParaRPr kumimoji="1" lang="ja-JP" altLang="en-US" dirty="0"/>
          </a:p>
        </p:txBody>
      </p:sp>
      <p:sp>
        <p:nvSpPr>
          <p:cNvPr id="3" name="コンテンツ プレースホルダ 2"/>
          <p:cNvSpPr>
            <a:spLocks noGrp="1"/>
          </p:cNvSpPr>
          <p:nvPr>
            <p:ph idx="1"/>
          </p:nvPr>
        </p:nvSpPr>
        <p:spPr>
          <a:xfrm>
            <a:off x="457200" y="2752328"/>
            <a:ext cx="8229600" cy="3773016"/>
          </a:xfrm>
        </p:spPr>
        <p:txBody>
          <a:bodyPr>
            <a:normAutofit/>
          </a:bodyPr>
          <a:lstStyle/>
          <a:p>
            <a:r>
              <a:rPr lang="ja-JP" altLang="en-US" b="1" dirty="0" smtClean="0">
                <a:solidFill>
                  <a:schemeClr val="tx1">
                    <a:lumMod val="95000"/>
                    <a:lumOff val="5000"/>
                  </a:schemeClr>
                </a:solidFill>
              </a:rPr>
              <a:t>直立歩行が可能となり、手が解放された</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手（触覚）を見つめ（視覚）動かす脳の発達により、意識が発生➵言語（双子の会話）</a:t>
            </a:r>
            <a:endParaRPr lang="en-US" altLang="ja-JP" b="1" dirty="0" smtClean="0">
              <a:solidFill>
                <a:schemeClr val="tx1">
                  <a:lumMod val="95000"/>
                  <a:lumOff val="5000"/>
                </a:schemeClr>
              </a:solidFill>
            </a:endParaRPr>
          </a:p>
          <a:p>
            <a:pPr>
              <a:buNone/>
            </a:pPr>
            <a:r>
              <a:rPr lang="ja-JP" altLang="en-US" sz="2800" b="1" dirty="0" smtClean="0">
                <a:solidFill>
                  <a:schemeClr val="tx1">
                    <a:lumMod val="95000"/>
                    <a:lumOff val="5000"/>
                  </a:schemeClr>
                </a:solidFill>
                <a:hlinkClick r:id="rId3"/>
              </a:rPr>
              <a:t>　</a:t>
            </a:r>
            <a:r>
              <a:rPr lang="en-US" altLang="ja-JP" sz="2800" b="1" dirty="0" smtClean="0">
                <a:solidFill>
                  <a:schemeClr val="tx1">
                    <a:lumMod val="95000"/>
                    <a:lumOff val="5000"/>
                  </a:schemeClr>
                </a:solidFill>
                <a:hlinkClick r:id="rId3"/>
              </a:rPr>
              <a:t>http://www.youtube.com/watch?v=YcGk13HvSM4</a:t>
            </a:r>
            <a:endParaRPr lang="en-US" altLang="ja-JP" sz="2800" b="1" dirty="0" smtClean="0">
              <a:solidFill>
                <a:schemeClr val="tx1">
                  <a:lumMod val="95000"/>
                  <a:lumOff val="5000"/>
                </a:schemeClr>
              </a:solidFill>
            </a:endParaRPr>
          </a:p>
          <a:p>
            <a:r>
              <a:rPr lang="ja-JP" altLang="en-US" sz="2800" b="1" dirty="0" smtClean="0"/>
              <a:t>ウエアラブルコンピューティングが、目（グーグルグラス）と手（スマートウォッチ）に集中するのも進化の過程から見れば必然？</a:t>
            </a:r>
            <a:endParaRPr lang="en-US" altLang="ja-JP" sz="2800" b="1" dirty="0" smtClean="0"/>
          </a:p>
          <a:p>
            <a:endParaRPr lang="en-US" altLang="ja-JP" sz="3000" b="1" dirty="0" smtClean="0"/>
          </a:p>
          <a:p>
            <a:endParaRPr lang="en-US" altLang="ja-JP"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a:solidFill>
            <a:schemeClr val="bg1"/>
          </a:solidFill>
          <a:ln w="57150">
            <a:solidFill>
              <a:schemeClr val="tx1">
                <a:lumMod val="85000"/>
                <a:lumOff val="15000"/>
              </a:schemeClr>
            </a:solidFill>
          </a:ln>
        </p:spPr>
        <p:txBody>
          <a:bodyPr>
            <a:normAutofit/>
          </a:bodyPr>
          <a:lstStyle/>
          <a:p>
            <a:r>
              <a:rPr lang="ja-JP" altLang="en-US" dirty="0" smtClean="0"/>
              <a:t>非言語世界への進出</a:t>
            </a:r>
            <a:endParaRPr kumimoji="1" lang="ja-JP" altLang="en-US" dirty="0"/>
          </a:p>
        </p:txBody>
      </p:sp>
      <p:sp>
        <p:nvSpPr>
          <p:cNvPr id="3" name="コンテンツ プレースホルダ 2"/>
          <p:cNvSpPr>
            <a:spLocks noGrp="1"/>
          </p:cNvSpPr>
          <p:nvPr>
            <p:ph idx="1"/>
          </p:nvPr>
        </p:nvSpPr>
        <p:spPr>
          <a:xfrm>
            <a:off x="0" y="1556792"/>
            <a:ext cx="8892480" cy="1656184"/>
          </a:xfrm>
        </p:spPr>
        <p:txBody>
          <a:bodyPr>
            <a:normAutofit/>
          </a:bodyPr>
          <a:lstStyle/>
          <a:p>
            <a:r>
              <a:rPr lang="ja-JP" altLang="ja-JP" sz="3600" dirty="0" smtClean="0"/>
              <a:t>人工知能の新興企業買収</a:t>
            </a:r>
            <a:r>
              <a:rPr lang="ja-JP" altLang="en-US" sz="3600" dirty="0" smtClean="0"/>
              <a:t>、</a:t>
            </a:r>
            <a:r>
              <a:rPr lang="en-US" altLang="ja-JP" sz="3600" dirty="0" smtClean="0"/>
              <a:t>Deep Learning</a:t>
            </a:r>
            <a:r>
              <a:rPr lang="ja-JP" altLang="ja-JP" sz="3600" dirty="0" smtClean="0"/>
              <a:t>という</a:t>
            </a:r>
            <a:r>
              <a:rPr lang="en-US" altLang="ja-JP" sz="3600" dirty="0" smtClean="0"/>
              <a:t>AI</a:t>
            </a:r>
            <a:r>
              <a:rPr lang="ja-JP" altLang="ja-JP" sz="3600" dirty="0" smtClean="0"/>
              <a:t>新分野の探究のための人材を雇入れ</a:t>
            </a:r>
            <a:endParaRPr lang="en-US" altLang="ja-JP" sz="3600" dirty="0" smtClean="0"/>
          </a:p>
          <a:p>
            <a:r>
              <a:rPr lang="en-US" altLang="ja-JP" sz="1200" dirty="0" smtClean="0">
                <a:hlinkClick r:id="rId3"/>
              </a:rPr>
              <a:t>http://wired.jp/2014/01/29/google-buying-way-making-brain-irrelevant/</a:t>
            </a:r>
            <a:endParaRPr lang="en-US" altLang="ja-JP" sz="1200" dirty="0" smtClean="0"/>
          </a:p>
        </p:txBody>
      </p:sp>
      <p:sp>
        <p:nvSpPr>
          <p:cNvPr id="4" name="コンテンツ プレースホルダ 2"/>
          <p:cNvSpPr txBox="1">
            <a:spLocks/>
          </p:cNvSpPr>
          <p:nvPr/>
        </p:nvSpPr>
        <p:spPr>
          <a:xfrm>
            <a:off x="323528" y="3068960"/>
            <a:ext cx="8229600" cy="1684784"/>
          </a:xfrm>
          <a:prstGeom prst="rect">
            <a:avLst/>
          </a:prstGeom>
          <a:solidFill>
            <a:schemeClr val="bg1"/>
          </a:solidFill>
          <a:ln>
            <a:solidFill>
              <a:schemeClr val="tx1">
                <a:lumMod val="95000"/>
                <a:lumOff val="5000"/>
              </a:schemeClr>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ja-JP" sz="32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人間から生理的な測定値を複数記録し分析することで、その人の感情状態が推測できる技術は１０年程度で実用化される</a:t>
            </a:r>
          </a:p>
        </p:txBody>
      </p:sp>
      <p:sp>
        <p:nvSpPr>
          <p:cNvPr id="8" name="コンテンツ プレースホルダ 2"/>
          <p:cNvSpPr txBox="1">
            <a:spLocks/>
          </p:cNvSpPr>
          <p:nvPr/>
        </p:nvSpPr>
        <p:spPr>
          <a:xfrm>
            <a:off x="539552" y="5877272"/>
            <a:ext cx="8229600" cy="720080"/>
          </a:xfrm>
          <a:prstGeom prst="rect">
            <a:avLst/>
          </a:prstGeom>
          <a:solidFill>
            <a:schemeClr val="bg1"/>
          </a:solidFill>
          <a:ln>
            <a:solidFill>
              <a:schemeClr val="tx1">
                <a:lumMod val="95000"/>
                <a:lumOff val="5000"/>
              </a:schemeClr>
            </a:solidFill>
          </a:ln>
        </p:spPr>
        <p:txBody>
          <a:bodyPr vert="horz" lIns="91440" tIns="45720" rIns="91440" bIns="45720" rtlCol="0">
            <a:normAutofit/>
          </a:bodyPr>
          <a:lstStyle/>
          <a:p>
            <a:r>
              <a:rPr lang="ja-JP" altLang="ja-JP" sz="3200" dirty="0" smtClean="0"/>
              <a:t>心を支えているのは意識ではなく、主に</a:t>
            </a:r>
            <a:r>
              <a:rPr lang="ja-JP" altLang="ja-JP" sz="3200" b="1" dirty="0" smtClean="0">
                <a:solidFill>
                  <a:schemeClr val="tx1">
                    <a:lumMod val="95000"/>
                    <a:lumOff val="5000"/>
                  </a:schemeClr>
                </a:solidFill>
              </a:rPr>
              <a:t>無意識</a:t>
            </a:r>
            <a:r>
              <a:rPr lang="ja-JP" altLang="ja-JP" sz="3200" dirty="0" smtClean="0"/>
              <a:t>。</a:t>
            </a:r>
            <a:endParaRPr lang="ja-JP" altLang="ja-JP" sz="3200" dirty="0"/>
          </a:p>
        </p:txBody>
      </p:sp>
      <p:sp>
        <p:nvSpPr>
          <p:cNvPr id="9" name="上下矢印 8"/>
          <p:cNvSpPr/>
          <p:nvPr/>
        </p:nvSpPr>
        <p:spPr>
          <a:xfrm>
            <a:off x="2915816" y="4869160"/>
            <a:ext cx="3240360" cy="864096"/>
          </a:xfrm>
          <a:prstGeom prst="upDownArrow">
            <a:avLst>
              <a:gd name="adj1" fmla="val 18215"/>
              <a:gd name="adj2" fmla="val 34749"/>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332656"/>
            <a:ext cx="8496944" cy="6048672"/>
          </a:xfrm>
          <a:solidFill>
            <a:schemeClr val="bg1"/>
          </a:solidFill>
          <a:ln w="28575">
            <a:solidFill>
              <a:schemeClr val="tx1"/>
            </a:solidFill>
          </a:ln>
        </p:spPr>
        <p:txBody>
          <a:bodyPr>
            <a:normAutofit fontScale="90000"/>
          </a:bodyPr>
          <a:lstStyle/>
          <a:p>
            <a:r>
              <a:rPr lang="ja-JP" altLang="en-US" sz="6600" dirty="0" smtClean="0">
                <a:solidFill>
                  <a:schemeClr val="tx1">
                    <a:lumMod val="95000"/>
                    <a:lumOff val="5000"/>
                  </a:schemeClr>
                </a:solidFill>
              </a:rPr>
              <a:t>自動運転車</a:t>
            </a:r>
            <a:r>
              <a:rPr lang="en-US" altLang="ja-JP" sz="6600" dirty="0" smtClean="0">
                <a:solidFill>
                  <a:schemeClr val="tx1">
                    <a:lumMod val="95000"/>
                    <a:lumOff val="5000"/>
                  </a:schemeClr>
                </a:solidFill>
              </a:rPr>
              <a:t/>
            </a:r>
            <a:br>
              <a:rPr lang="en-US" altLang="ja-JP" sz="6600" dirty="0" smtClean="0">
                <a:solidFill>
                  <a:schemeClr val="tx1">
                    <a:lumMod val="95000"/>
                    <a:lumOff val="5000"/>
                  </a:schemeClr>
                </a:solidFill>
              </a:rPr>
            </a:br>
            <a:r>
              <a:rPr lang="en-US" altLang="ja-JP" sz="6600" dirty="0" smtClean="0">
                <a:solidFill>
                  <a:schemeClr val="tx1">
                    <a:lumMod val="95000"/>
                    <a:lumOff val="5000"/>
                  </a:schemeClr>
                </a:solidFill>
              </a:rPr>
              <a:t/>
            </a:r>
            <a:br>
              <a:rPr lang="en-US" altLang="ja-JP" sz="6600" dirty="0" smtClean="0">
                <a:solidFill>
                  <a:schemeClr val="tx1">
                    <a:lumMod val="95000"/>
                    <a:lumOff val="5000"/>
                  </a:schemeClr>
                </a:solidFill>
              </a:rPr>
            </a:br>
            <a:r>
              <a:rPr lang="ja-JP" altLang="en-US" sz="4900" b="1" dirty="0" smtClean="0">
                <a:solidFill>
                  <a:schemeClr val="tx1">
                    <a:lumMod val="95000"/>
                    <a:lumOff val="5000"/>
                  </a:schemeClr>
                </a:solidFill>
              </a:rPr>
              <a:t>「ぶつからない車」の手本は魚群</a:t>
            </a:r>
            <a:r>
              <a:rPr lang="en-US" altLang="ja-JP" sz="4900" b="1" dirty="0" smtClean="0">
                <a:solidFill>
                  <a:schemeClr val="tx1">
                    <a:lumMod val="95000"/>
                    <a:lumOff val="5000"/>
                  </a:schemeClr>
                </a:solidFill>
              </a:rPr>
              <a:t/>
            </a:r>
            <a:br>
              <a:rPr lang="en-US" altLang="ja-JP" sz="4900" b="1" dirty="0" smtClean="0">
                <a:solidFill>
                  <a:schemeClr val="tx1">
                    <a:lumMod val="95000"/>
                    <a:lumOff val="5000"/>
                  </a:schemeClr>
                </a:solidFill>
              </a:rPr>
            </a:br>
            <a:r>
              <a:rPr lang="ja-JP" altLang="en-US" sz="4900" dirty="0" smtClean="0">
                <a:solidFill>
                  <a:schemeClr val="tx1">
                    <a:lumMod val="95000"/>
                    <a:lumOff val="5000"/>
                  </a:schemeClr>
                </a:solidFill>
              </a:rPr>
              <a:t>「衝突回避」と「群走行」の両立するアルゴリズム研究</a:t>
            </a:r>
            <a:r>
              <a:rPr lang="en-US" altLang="ja-JP" sz="4900" dirty="0" smtClean="0">
                <a:solidFill>
                  <a:schemeClr val="tx1">
                    <a:lumMod val="95000"/>
                    <a:lumOff val="5000"/>
                  </a:schemeClr>
                </a:solidFill>
              </a:rPr>
              <a:t/>
            </a:r>
            <a:br>
              <a:rPr lang="en-US" altLang="ja-JP" sz="4900" dirty="0" smtClean="0">
                <a:solidFill>
                  <a:schemeClr val="tx1">
                    <a:lumMod val="95000"/>
                    <a:lumOff val="5000"/>
                  </a:schemeClr>
                </a:solidFill>
              </a:rPr>
            </a:br>
            <a:r>
              <a:rPr lang="ja-JP" altLang="en-US" sz="4900" dirty="0" smtClean="0">
                <a:solidFill>
                  <a:schemeClr val="tx1">
                    <a:lumMod val="95000"/>
                    <a:lumOff val="5000"/>
                  </a:schemeClr>
                </a:solidFill>
              </a:rPr>
              <a:t>世間の目　飲酒運転➵高齢者運転</a:t>
            </a:r>
            <a:r>
              <a:rPr lang="ja-JP" altLang="en-US" sz="5400" dirty="0" smtClean="0">
                <a:solidFill>
                  <a:schemeClr val="tx1">
                    <a:lumMod val="95000"/>
                    <a:lumOff val="5000"/>
                  </a:schemeClr>
                </a:solidFill>
              </a:rPr>
              <a:t/>
            </a:r>
            <a:br>
              <a:rPr lang="ja-JP" altLang="en-US" sz="5400" dirty="0" smtClean="0">
                <a:solidFill>
                  <a:schemeClr val="tx1">
                    <a:lumMod val="95000"/>
                    <a:lumOff val="5000"/>
                  </a:schemeClr>
                </a:solidFill>
              </a:rPr>
            </a:br>
            <a:endParaRPr kumimoji="1" lang="ja-JP" altLang="en-US" sz="5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chemeClr val="bg1"/>
          </a:solidFill>
          <a:ln>
            <a:solidFill>
              <a:schemeClr val="accent1"/>
            </a:solidFill>
          </a:ln>
        </p:spPr>
        <p:txBody>
          <a:bodyPr/>
          <a:lstStyle/>
          <a:p>
            <a:r>
              <a:rPr kumimoji="1" lang="ja-JP" altLang="en-US" dirty="0" smtClean="0"/>
              <a:t>日本のシナリオ</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lnSpcReduction="10000"/>
          </a:bodyPr>
          <a:lstStyle/>
          <a:p>
            <a:r>
              <a:rPr lang="ja-JP" altLang="en-US" dirty="0" smtClean="0"/>
              <a:t>事故が起きればマスコミはメディアスクラムをおこし、交通警察が矢面に立つ</a:t>
            </a:r>
            <a:endParaRPr lang="en-US" altLang="ja-JP" dirty="0" smtClean="0"/>
          </a:p>
          <a:p>
            <a:r>
              <a:rPr kumimoji="1" lang="ja-JP" altLang="en-US" dirty="0" smtClean="0"/>
              <a:t>自動運転車による減少した事故は報道しない（読者が受け入れない）</a:t>
            </a:r>
            <a:endParaRPr kumimoji="1" lang="en-US" altLang="ja-JP" dirty="0" smtClean="0"/>
          </a:p>
          <a:p>
            <a:r>
              <a:rPr lang="ja-JP" altLang="en-US" dirty="0" smtClean="0"/>
              <a:t>交通警察が慎重姿勢になるうえ、交通警察そのものの不要化にもつながる（＊）</a:t>
            </a:r>
            <a:endParaRPr kumimoji="1" lang="en-US" altLang="ja-JP" dirty="0" smtClean="0"/>
          </a:p>
          <a:p>
            <a:r>
              <a:rPr lang="ja-JP" altLang="en-US" dirty="0" smtClean="0"/>
              <a:t>結果的には、海外からの流入で定着</a:t>
            </a:r>
            <a:endParaRPr lang="en-US" altLang="ja-JP" dirty="0" smtClean="0"/>
          </a:p>
          <a:p>
            <a:r>
              <a:rPr lang="ja-JP" altLang="en-US" dirty="0" smtClean="0"/>
              <a:t>ＥＴＣ導入時と同じことの繰り返し（ＥＴＣはスマホまで待てば不要であったが）</a:t>
            </a:r>
            <a:endParaRPr lang="en-US" altLang="ja-JP" dirty="0" smtClean="0"/>
          </a:p>
          <a:p>
            <a:pPr>
              <a:buNone/>
            </a:pPr>
            <a:r>
              <a:rPr lang="ja-JP" altLang="en-US" dirty="0" smtClean="0"/>
              <a:t>（＊）認知症行方不明者一万人時代➵警察行政の新規分野</a:t>
            </a:r>
            <a:endParaRPr lang="en-US" altLang="ja-JP"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614"/>
            <a:ext cx="8712968" cy="1498178"/>
          </a:xfrm>
          <a:solidFill>
            <a:schemeClr val="bg1"/>
          </a:solidFill>
          <a:ln>
            <a:solidFill>
              <a:schemeClr val="tx1">
                <a:lumMod val="95000"/>
                <a:lumOff val="5000"/>
              </a:schemeClr>
            </a:solidFill>
          </a:ln>
        </p:spPr>
        <p:txBody>
          <a:bodyPr>
            <a:normAutofit/>
          </a:bodyPr>
          <a:lstStyle/>
          <a:p>
            <a:r>
              <a:rPr lang="ja-JP" altLang="en-US" dirty="0" smtClean="0">
                <a:solidFill>
                  <a:schemeClr val="tx1">
                    <a:lumMod val="95000"/>
                    <a:lumOff val="5000"/>
                  </a:schemeClr>
                </a:solidFill>
              </a:rPr>
              <a:t>国土交通省、損害保険会社</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0" y="1628800"/>
            <a:ext cx="9144000" cy="5733256"/>
          </a:xfrm>
        </p:spPr>
        <p:txBody>
          <a:bodyPr>
            <a:normAutofit/>
          </a:bodyPr>
          <a:lstStyle/>
          <a:p>
            <a:r>
              <a:rPr lang="ja-JP" altLang="ja-JP" sz="4000" dirty="0" smtClean="0"/>
              <a:t>国交省</a:t>
            </a:r>
            <a:r>
              <a:rPr lang="ja-JP" altLang="en-US" sz="4000" dirty="0" smtClean="0"/>
              <a:t>は</a:t>
            </a:r>
            <a:r>
              <a:rPr lang="ja-JP" altLang="ja-JP" sz="4000" dirty="0" smtClean="0">
                <a:solidFill>
                  <a:schemeClr val="tx1">
                    <a:lumMod val="95000"/>
                    <a:lumOff val="5000"/>
                  </a:schemeClr>
                </a:solidFill>
              </a:rPr>
              <a:t>ドライバー</a:t>
            </a:r>
            <a:r>
              <a:rPr lang="ja-JP" altLang="en-US" sz="4000" dirty="0" smtClean="0">
                <a:solidFill>
                  <a:schemeClr val="tx1">
                    <a:lumMod val="95000"/>
                    <a:lumOff val="5000"/>
                  </a:schemeClr>
                </a:solidFill>
              </a:rPr>
              <a:t>の</a:t>
            </a:r>
            <a:r>
              <a:rPr lang="ja-JP" altLang="ja-JP" sz="4000" dirty="0" smtClean="0">
                <a:solidFill>
                  <a:schemeClr val="tx1">
                    <a:lumMod val="95000"/>
                    <a:lumOff val="5000"/>
                  </a:schemeClr>
                </a:solidFill>
              </a:rPr>
              <a:t>最終的責任</a:t>
            </a:r>
            <a:r>
              <a:rPr lang="ja-JP" altLang="en-US" sz="4000" dirty="0" smtClean="0">
                <a:solidFill>
                  <a:schemeClr val="tx1">
                    <a:lumMod val="95000"/>
                    <a:lumOff val="5000"/>
                  </a:schemeClr>
                </a:solidFill>
              </a:rPr>
              <a:t>を</a:t>
            </a:r>
            <a:r>
              <a:rPr lang="ja-JP" altLang="ja-JP" sz="4000" dirty="0" smtClean="0">
                <a:solidFill>
                  <a:schemeClr val="tx1">
                    <a:lumMod val="95000"/>
                    <a:lumOff val="5000"/>
                  </a:schemeClr>
                </a:solidFill>
              </a:rPr>
              <a:t>前提</a:t>
            </a:r>
            <a:r>
              <a:rPr lang="ja-JP" altLang="en-US" sz="4000" dirty="0" smtClean="0">
                <a:solidFill>
                  <a:schemeClr val="tx1">
                    <a:lumMod val="95000"/>
                    <a:lumOff val="5000"/>
                  </a:schemeClr>
                </a:solidFill>
              </a:rPr>
              <a:t>（ドライバーの定義が問題となる？）</a:t>
            </a:r>
            <a:endParaRPr lang="en-US" altLang="ja-JP" sz="4000" dirty="0" smtClean="0">
              <a:solidFill>
                <a:schemeClr val="tx1">
                  <a:lumMod val="95000"/>
                  <a:lumOff val="5000"/>
                </a:schemeClr>
              </a:solidFill>
            </a:endParaRPr>
          </a:p>
          <a:p>
            <a:pPr>
              <a:buNone/>
            </a:pPr>
            <a:r>
              <a:rPr lang="ja-JP" altLang="en-US" sz="4000" dirty="0" smtClean="0">
                <a:solidFill>
                  <a:schemeClr val="tx1">
                    <a:lumMod val="95000"/>
                    <a:lumOff val="5000"/>
                  </a:schemeClr>
                </a:solidFill>
              </a:rPr>
              <a:t>　 ⇔自賠法は保有者に責任（当時としては画期的➵自動運転車でも使える）</a:t>
            </a:r>
          </a:p>
          <a:p>
            <a:r>
              <a:rPr lang="en-US" altLang="ja-JP" sz="4000" dirty="0" smtClean="0">
                <a:solidFill>
                  <a:schemeClr val="tx1">
                    <a:lumMod val="95000"/>
                    <a:lumOff val="5000"/>
                  </a:schemeClr>
                </a:solidFill>
              </a:rPr>
              <a:t>VOLVO</a:t>
            </a:r>
            <a:r>
              <a:rPr lang="ja-JP" altLang="ja-JP" sz="4000" dirty="0" smtClean="0">
                <a:solidFill>
                  <a:schemeClr val="tx1">
                    <a:lumMod val="95000"/>
                    <a:lumOff val="5000"/>
                  </a:schemeClr>
                </a:solidFill>
              </a:rPr>
              <a:t>はドライバーを運転や監視から解放</a:t>
            </a:r>
            <a:r>
              <a:rPr lang="ja-JP" altLang="ja-JP" sz="4000" dirty="0" smtClean="0"/>
              <a:t>し、責任を問わない、という意思</a:t>
            </a:r>
            <a:r>
              <a:rPr lang="ja-JP" altLang="en-US" sz="4000" dirty="0" smtClean="0"/>
              <a:t>表示</a:t>
            </a:r>
            <a:endParaRPr lang="ja-JP" altLang="ja-JP" sz="4000" dirty="0" smtClean="0"/>
          </a:p>
          <a:p>
            <a:r>
              <a:rPr lang="ja-JP" altLang="en-US" sz="4000" dirty="0" smtClean="0"/>
              <a:t>⇔責任論</a:t>
            </a:r>
            <a:r>
              <a:rPr lang="ja-JP" altLang="en-US" sz="4000" dirty="0" smtClean="0"/>
              <a:t>はメーカーでは決められないはず</a:t>
            </a:r>
            <a:endParaRPr kumimoji="1" lang="ja-JP" altLang="en-US" sz="4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solidFill>
            <a:schemeClr val="bg1"/>
          </a:solidFill>
          <a:ln>
            <a:solidFill>
              <a:schemeClr val="tx1">
                <a:lumMod val="95000"/>
                <a:lumOff val="5000"/>
              </a:schemeClr>
            </a:solidFill>
          </a:ln>
        </p:spPr>
        <p:txBody>
          <a:bodyPr/>
          <a:lstStyle/>
          <a:p>
            <a:r>
              <a:rPr kumimoji="1" lang="ja-JP" altLang="en-US" dirty="0" smtClean="0"/>
              <a:t>乗合・貸切二分類制度のドグマ</a:t>
            </a:r>
            <a:endParaRPr kumimoji="1" lang="ja-JP" altLang="en-US" dirty="0"/>
          </a:p>
        </p:txBody>
      </p:sp>
      <p:sp>
        <p:nvSpPr>
          <p:cNvPr id="6" name="コンテンツ プレースホルダ 5"/>
          <p:cNvSpPr>
            <a:spLocks noGrp="1"/>
          </p:cNvSpPr>
          <p:nvPr>
            <p:ph idx="1"/>
          </p:nvPr>
        </p:nvSpPr>
        <p:spPr>
          <a:xfrm>
            <a:off x="457200" y="1600200"/>
            <a:ext cx="8229600" cy="5257800"/>
          </a:xfrm>
        </p:spPr>
        <p:txBody>
          <a:bodyPr>
            <a:normAutofit/>
          </a:bodyPr>
          <a:lstStyle/>
          <a:p>
            <a:r>
              <a:rPr lang="ja-JP" altLang="ja-JP" dirty="0" smtClean="0"/>
              <a:t>乗合システムは利用者ニーズをリアルタイムで把握するツールを持たなかった供給者側の工夫から発生したもので</a:t>
            </a:r>
            <a:r>
              <a:rPr lang="ja-JP" altLang="en-US" dirty="0" smtClean="0"/>
              <a:t>ある</a:t>
            </a:r>
            <a:endParaRPr lang="en-US" altLang="ja-JP" dirty="0" smtClean="0"/>
          </a:p>
          <a:p>
            <a:r>
              <a:rPr lang="ja-JP" altLang="en-US" dirty="0" smtClean="0"/>
              <a:t>時々刻々発生する移動ニーズにリアルタイム対応できるのであれば、移動市場を貸切・乗合に二分する必然性はなくなる。</a:t>
            </a:r>
            <a:endParaRPr lang="en-US" altLang="ja-JP" dirty="0" smtClean="0"/>
          </a:p>
          <a:p>
            <a:r>
              <a:rPr lang="ja-JP" altLang="en-US" sz="4300" dirty="0" smtClean="0">
                <a:solidFill>
                  <a:schemeClr val="tx1">
                    <a:lumMod val="95000"/>
                    <a:lumOff val="5000"/>
                  </a:schemeClr>
                </a:solidFill>
              </a:rPr>
              <a:t>乗合を</a:t>
            </a:r>
            <a:r>
              <a:rPr lang="ja-JP" altLang="ja-JP" sz="4300" dirty="0" smtClean="0">
                <a:solidFill>
                  <a:schemeClr val="tx1">
                    <a:lumMod val="95000"/>
                    <a:lumOff val="5000"/>
                  </a:schemeClr>
                </a:solidFill>
              </a:rPr>
              <a:t>優先</a:t>
            </a:r>
            <a:r>
              <a:rPr lang="ja-JP" altLang="en-US" dirty="0" smtClean="0"/>
              <a:t>させる</a:t>
            </a:r>
            <a:r>
              <a:rPr lang="ja-JP" altLang="ja-JP" dirty="0" smtClean="0"/>
              <a:t>公共交通優先のドグマも</a:t>
            </a:r>
            <a:r>
              <a:rPr lang="ja-JP" altLang="en-US" dirty="0" smtClean="0"/>
              <a:t>不要となる。</a:t>
            </a:r>
            <a:endParaRPr lang="en-US" altLang="ja-JP" dirty="0" smtClean="0"/>
          </a:p>
          <a:p>
            <a:endParaRPr lang="en-US" altLang="ja-JP" dirty="0" smtClean="0"/>
          </a:p>
          <a:p>
            <a:endParaRPr kumimoji="1" lang="ja-JP" altLang="en-US" dirty="0"/>
          </a:p>
        </p:txBody>
      </p:sp>
      <p:sp>
        <p:nvSpPr>
          <p:cNvPr id="5" name="スライド番号プレースホルダ 3"/>
          <p:cNvSpPr>
            <a:spLocks noGrp="1"/>
          </p:cNvSpPr>
          <p:nvPr>
            <p:ph type="sldNum" sz="quarter" idx="12"/>
          </p:nvPr>
        </p:nvSpPr>
        <p:spPr/>
        <p:txBody>
          <a:bodyPr/>
          <a:lstStyle/>
          <a:p>
            <a:fld id="{E9266605-7AA0-42EC-856D-96DF6D5BE590}" type="slidenum">
              <a:rPr lang="en-US" altLang="ja-JP"/>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597352"/>
          </a:xfrm>
        </p:spPr>
        <p:txBody>
          <a:bodyPr>
            <a:normAutofit/>
          </a:bodyPr>
          <a:lstStyle/>
          <a:p>
            <a:r>
              <a:rPr lang="ja-JP" altLang="ja-JP" sz="6500" dirty="0" smtClean="0">
                <a:solidFill>
                  <a:schemeClr val="tx1">
                    <a:lumMod val="95000"/>
                    <a:lumOff val="5000"/>
                  </a:schemeClr>
                </a:solidFill>
              </a:rPr>
              <a:t>ひっそりと</a:t>
            </a:r>
            <a:r>
              <a:rPr lang="ja-JP" altLang="ja-JP" sz="3600" dirty="0" smtClean="0">
                <a:solidFill>
                  <a:schemeClr val="tx1">
                    <a:lumMod val="95000"/>
                    <a:lumOff val="5000"/>
                  </a:schemeClr>
                </a:solidFill>
              </a:rPr>
              <a:t>日本で</a:t>
            </a:r>
            <a:r>
              <a:rPr lang="ja-JP" altLang="en-US" sz="3600" dirty="0" smtClean="0">
                <a:solidFill>
                  <a:schemeClr val="tx1">
                    <a:lumMod val="95000"/>
                    <a:lumOff val="5000"/>
                  </a:schemeClr>
                </a:solidFill>
              </a:rPr>
              <a:t>試行</a:t>
            </a:r>
            <a:r>
              <a:rPr lang="ja-JP" altLang="ja-JP" sz="3600" dirty="0" smtClean="0">
                <a:solidFill>
                  <a:schemeClr val="tx1">
                    <a:lumMod val="95000"/>
                    <a:lumOff val="5000"/>
                  </a:schemeClr>
                </a:solidFill>
              </a:rPr>
              <a:t>開始</a:t>
            </a:r>
          </a:p>
          <a:p>
            <a:r>
              <a:rPr lang="ja-JP" altLang="ja-JP" sz="3600" dirty="0" smtClean="0">
                <a:solidFill>
                  <a:schemeClr val="tx1">
                    <a:lumMod val="95000"/>
                    <a:lumOff val="5000"/>
                  </a:schemeClr>
                </a:solidFill>
              </a:rPr>
              <a:t>世界</a:t>
            </a:r>
            <a:r>
              <a:rPr lang="en-US" altLang="ja-JP" sz="3600" dirty="0" smtClean="0">
                <a:solidFill>
                  <a:schemeClr val="tx1">
                    <a:lumMod val="95000"/>
                    <a:lumOff val="5000"/>
                  </a:schemeClr>
                </a:solidFill>
              </a:rPr>
              <a:t>22</a:t>
            </a:r>
            <a:r>
              <a:rPr lang="ja-JP" altLang="ja-JP" sz="3600" dirty="0" smtClean="0">
                <a:solidFill>
                  <a:schemeClr val="tx1">
                    <a:lumMod val="95000"/>
                    <a:lumOff val="5000"/>
                  </a:schemeClr>
                </a:solidFill>
              </a:rPr>
              <a:t>カ国でサービス展開</a:t>
            </a:r>
            <a:r>
              <a:rPr lang="ja-JP" altLang="en-US" sz="3600" dirty="0" smtClean="0">
                <a:solidFill>
                  <a:schemeClr val="tx1">
                    <a:lumMod val="95000"/>
                    <a:lumOff val="5000"/>
                  </a:schemeClr>
                </a:solidFill>
              </a:rPr>
              <a:t>（地方政府相手）</a:t>
            </a:r>
            <a:endParaRPr lang="en-US" altLang="ja-JP" sz="3600" dirty="0" smtClean="0">
              <a:solidFill>
                <a:schemeClr val="tx1">
                  <a:lumMod val="95000"/>
                  <a:lumOff val="5000"/>
                </a:schemeClr>
              </a:solidFill>
            </a:endParaRPr>
          </a:p>
          <a:p>
            <a:r>
              <a:rPr lang="ja-JP" altLang="ja-JP" sz="3600" dirty="0" smtClean="0">
                <a:solidFill>
                  <a:schemeClr val="tx1">
                    <a:lumMod val="95000"/>
                    <a:lumOff val="5000"/>
                  </a:schemeClr>
                </a:solidFill>
              </a:rPr>
              <a:t>スマートフォン</a:t>
            </a:r>
            <a:r>
              <a:rPr lang="ja-JP" altLang="en-US" sz="3600" dirty="0" smtClean="0">
                <a:solidFill>
                  <a:schemeClr val="tx1">
                    <a:lumMod val="95000"/>
                    <a:lumOff val="5000"/>
                  </a:schemeClr>
                </a:solidFill>
              </a:rPr>
              <a:t>・アプリ活用</a:t>
            </a:r>
            <a:endParaRPr lang="en-US" altLang="ja-JP" sz="3600" dirty="0" smtClean="0">
              <a:solidFill>
                <a:schemeClr val="tx1">
                  <a:lumMod val="95000"/>
                  <a:lumOff val="5000"/>
                </a:schemeClr>
              </a:solidFill>
            </a:endParaRPr>
          </a:p>
          <a:p>
            <a:pPr>
              <a:buNone/>
            </a:pPr>
            <a:r>
              <a:rPr lang="ja-JP" altLang="en-US" sz="3600" dirty="0" smtClean="0">
                <a:solidFill>
                  <a:schemeClr val="tx1">
                    <a:lumMod val="95000"/>
                    <a:lumOff val="5000"/>
                  </a:schemeClr>
                </a:solidFill>
              </a:rPr>
              <a:t>①</a:t>
            </a:r>
            <a:r>
              <a:rPr lang="ja-JP" altLang="ja-JP" sz="4400" dirty="0" smtClean="0">
                <a:solidFill>
                  <a:schemeClr val="tx1">
                    <a:lumMod val="95000"/>
                    <a:lumOff val="5000"/>
                  </a:schemeClr>
                </a:solidFill>
              </a:rPr>
              <a:t>キャッシュレス</a:t>
            </a:r>
            <a:endParaRPr lang="en-US" altLang="ja-JP" sz="4400" dirty="0" smtClean="0">
              <a:solidFill>
                <a:schemeClr val="tx1">
                  <a:lumMod val="95000"/>
                  <a:lumOff val="5000"/>
                </a:schemeClr>
              </a:solidFill>
            </a:endParaRPr>
          </a:p>
          <a:p>
            <a:pPr>
              <a:buNone/>
            </a:pPr>
            <a:r>
              <a:rPr lang="ja-JP" altLang="en-US" sz="3600" dirty="0" smtClean="0">
                <a:solidFill>
                  <a:schemeClr val="tx1">
                    <a:lumMod val="95000"/>
                    <a:lumOff val="5000"/>
                  </a:schemeClr>
                </a:solidFill>
              </a:rPr>
              <a:t>②指定場所</a:t>
            </a:r>
            <a:r>
              <a:rPr lang="ja-JP" altLang="ja-JP" sz="4400" dirty="0" smtClean="0">
                <a:solidFill>
                  <a:schemeClr val="tx1">
                    <a:lumMod val="95000"/>
                    <a:lumOff val="5000"/>
                  </a:schemeClr>
                </a:solidFill>
              </a:rPr>
              <a:t>オンデマンド</a:t>
            </a:r>
            <a:r>
              <a:rPr lang="ja-JP" altLang="ja-JP" sz="3600" dirty="0" smtClean="0">
                <a:solidFill>
                  <a:schemeClr val="tx1">
                    <a:lumMod val="95000"/>
                    <a:lumOff val="5000"/>
                  </a:schemeClr>
                </a:solidFill>
              </a:rPr>
              <a:t>配車</a:t>
            </a:r>
            <a:r>
              <a:rPr lang="ja-JP" altLang="en-US" sz="3600" dirty="0" smtClean="0">
                <a:solidFill>
                  <a:schemeClr val="tx1">
                    <a:lumMod val="95000"/>
                    <a:lumOff val="5000"/>
                  </a:schemeClr>
                </a:solidFill>
              </a:rPr>
              <a:t>（位置情報）</a:t>
            </a:r>
            <a:endParaRPr lang="en-US" altLang="ja-JP" sz="3600" dirty="0" smtClean="0">
              <a:solidFill>
                <a:schemeClr val="tx1">
                  <a:lumMod val="95000"/>
                  <a:lumOff val="5000"/>
                </a:schemeClr>
              </a:solidFill>
            </a:endParaRPr>
          </a:p>
          <a:p>
            <a:pPr>
              <a:buNone/>
            </a:pPr>
            <a:r>
              <a:rPr lang="ja-JP" altLang="en-US" sz="3600" dirty="0" smtClean="0">
                <a:solidFill>
                  <a:schemeClr val="tx1">
                    <a:lumMod val="95000"/>
                    <a:lumOff val="5000"/>
                  </a:schemeClr>
                </a:solidFill>
              </a:rPr>
              <a:t>③</a:t>
            </a:r>
            <a:r>
              <a:rPr lang="ja-JP" altLang="ja-JP" sz="3600" dirty="0" smtClean="0">
                <a:solidFill>
                  <a:schemeClr val="tx1">
                    <a:lumMod val="95000"/>
                    <a:lumOff val="5000"/>
                  </a:schemeClr>
                </a:solidFill>
              </a:rPr>
              <a:t>メールで領収書</a:t>
            </a:r>
            <a:r>
              <a:rPr lang="ja-JP" altLang="en-US" sz="3600" dirty="0" smtClean="0">
                <a:solidFill>
                  <a:schemeClr val="tx1">
                    <a:lumMod val="95000"/>
                    <a:lumOff val="5000"/>
                  </a:schemeClr>
                </a:solidFill>
              </a:rPr>
              <a:t>送信</a:t>
            </a:r>
            <a:r>
              <a:rPr lang="ja-JP" altLang="ja-JP" sz="3600" dirty="0" smtClean="0">
                <a:solidFill>
                  <a:schemeClr val="tx1">
                    <a:lumMod val="95000"/>
                    <a:lumOff val="5000"/>
                  </a:schemeClr>
                </a:solidFill>
              </a:rPr>
              <a:t>、</a:t>
            </a:r>
            <a:r>
              <a:rPr lang="ja-JP" altLang="ja-JP" sz="4800" dirty="0" smtClean="0">
                <a:solidFill>
                  <a:schemeClr val="tx1">
                    <a:lumMod val="95000"/>
                    <a:lumOff val="5000"/>
                  </a:schemeClr>
                </a:solidFill>
              </a:rPr>
              <a:t>運転手評価</a:t>
            </a:r>
            <a:r>
              <a:rPr lang="ja-JP" altLang="en-US" sz="3600" dirty="0" smtClean="0">
                <a:solidFill>
                  <a:schemeClr val="tx1">
                    <a:lumMod val="95000"/>
                    <a:lumOff val="5000"/>
                  </a:schemeClr>
                </a:solidFill>
              </a:rPr>
              <a:t>可能</a:t>
            </a:r>
            <a:endParaRPr lang="ja-JP" altLang="ja-JP" sz="3600" dirty="0" smtClean="0">
              <a:solidFill>
                <a:schemeClr val="tx1">
                  <a:lumMod val="95000"/>
                  <a:lumOff val="5000"/>
                </a:schemeClr>
              </a:solidFill>
            </a:endParaRPr>
          </a:p>
          <a:p>
            <a:pPr>
              <a:buNone/>
            </a:pPr>
            <a:r>
              <a:rPr lang="ja-JP" altLang="en-US" sz="3600" dirty="0" smtClean="0">
                <a:solidFill>
                  <a:schemeClr val="tx1">
                    <a:lumMod val="95000"/>
                    <a:lumOff val="5000"/>
                  </a:schemeClr>
                </a:solidFill>
              </a:rPr>
              <a:t>④</a:t>
            </a:r>
            <a:r>
              <a:rPr lang="ja-JP" altLang="ja-JP" sz="3600" dirty="0" smtClean="0">
                <a:solidFill>
                  <a:schemeClr val="tx1">
                    <a:lumMod val="95000"/>
                    <a:lumOff val="5000"/>
                  </a:schemeClr>
                </a:solidFill>
              </a:rPr>
              <a:t>料金は、</a:t>
            </a:r>
            <a:r>
              <a:rPr lang="ja-JP" altLang="ja-JP" sz="3600" b="1" i="1" dirty="0" smtClean="0">
                <a:solidFill>
                  <a:schemeClr val="tx1">
                    <a:lumMod val="95000"/>
                    <a:lumOff val="5000"/>
                  </a:schemeClr>
                </a:solidFill>
              </a:rPr>
              <a:t>基本料金</a:t>
            </a:r>
            <a:r>
              <a:rPr lang="ja-JP" altLang="en-US" sz="3600" b="1" i="1" dirty="0" smtClean="0">
                <a:solidFill>
                  <a:schemeClr val="tx1">
                    <a:lumMod val="95000"/>
                    <a:lumOff val="5000"/>
                  </a:schemeClr>
                </a:solidFill>
              </a:rPr>
              <a:t>＋時間距離制</a:t>
            </a:r>
            <a:endParaRPr lang="en-US" altLang="ja-JP" sz="3600" b="1" i="1"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656184"/>
          </a:xfrm>
          <a:solidFill>
            <a:schemeClr val="bg1"/>
          </a:solidFill>
          <a:ln>
            <a:solidFill>
              <a:schemeClr val="tx1">
                <a:lumMod val="95000"/>
                <a:lumOff val="5000"/>
              </a:schemeClr>
            </a:solidFill>
          </a:ln>
        </p:spPr>
        <p:txBody>
          <a:bodyPr>
            <a:normAutofit/>
          </a:bodyPr>
          <a:lstStyle/>
          <a:p>
            <a:r>
              <a:rPr lang="en-US" altLang="ja-JP" sz="5400" dirty="0" smtClean="0"/>
              <a:t>Google Maps</a:t>
            </a:r>
            <a:endParaRPr kumimoji="1" lang="ja-JP" altLang="en-US" sz="5400" dirty="0"/>
          </a:p>
        </p:txBody>
      </p:sp>
      <p:sp>
        <p:nvSpPr>
          <p:cNvPr id="3" name="コンテンツ プレースホルダ 2"/>
          <p:cNvSpPr>
            <a:spLocks noGrp="1"/>
          </p:cNvSpPr>
          <p:nvPr>
            <p:ph idx="1"/>
          </p:nvPr>
        </p:nvSpPr>
        <p:spPr>
          <a:xfrm>
            <a:off x="323528" y="2420888"/>
            <a:ext cx="8363272" cy="4392488"/>
          </a:xfrm>
        </p:spPr>
        <p:txBody>
          <a:bodyPr>
            <a:normAutofit/>
          </a:bodyPr>
          <a:lstStyle/>
          <a:p>
            <a:r>
              <a:rPr lang="ja-JP" altLang="ja-JP" sz="4000" dirty="0" smtClean="0"/>
              <a:t>地球上すべての地理情報をデータ化</a:t>
            </a:r>
            <a:endParaRPr lang="en-US" altLang="ja-JP" sz="4000" dirty="0" smtClean="0"/>
          </a:p>
          <a:p>
            <a:r>
              <a:rPr lang="ja-JP" altLang="ja-JP" sz="4000" dirty="0" smtClean="0"/>
              <a:t>航空写真地図、</a:t>
            </a:r>
            <a:r>
              <a:rPr lang="ja-JP" altLang="ja-JP" sz="4000" dirty="0" smtClean="0">
                <a:solidFill>
                  <a:schemeClr val="tx1">
                    <a:lumMod val="95000"/>
                    <a:lumOff val="5000"/>
                  </a:schemeClr>
                </a:solidFill>
              </a:rPr>
              <a:t>地表の風景</a:t>
            </a:r>
            <a:r>
              <a:rPr lang="ja-JP" altLang="en-US" sz="4000" dirty="0" smtClean="0"/>
              <a:t>、</a:t>
            </a:r>
            <a:r>
              <a:rPr lang="ja-JP" altLang="ja-JP" sz="4000" dirty="0" smtClean="0"/>
              <a:t>地下施設、建物内などの実際の画像を無料で提供</a:t>
            </a:r>
            <a:endParaRPr lang="en-US" altLang="ja-JP" sz="4000" dirty="0" smtClean="0"/>
          </a:p>
          <a:p>
            <a:r>
              <a:rPr lang="ja-JP" altLang="ja-JP" sz="4000" dirty="0" smtClean="0"/>
              <a:t>リアリティの高い</a:t>
            </a:r>
            <a:r>
              <a:rPr lang="en-US" altLang="ja-JP" sz="4000" dirty="0" smtClean="0"/>
              <a:t>3D Earth</a:t>
            </a:r>
            <a:r>
              <a:rPr lang="ja-JP" altLang="ja-JP" sz="4000" dirty="0" smtClean="0"/>
              <a:t>ビューサービス開始</a:t>
            </a:r>
            <a:endParaRPr lang="en-US" altLang="ja-JP" sz="4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a:solidFill>
            <a:schemeClr val="bg1"/>
          </a:solidFill>
          <a:ln w="57150">
            <a:solidFill>
              <a:schemeClr val="tx1">
                <a:lumMod val="95000"/>
                <a:lumOff val="5000"/>
              </a:schemeClr>
            </a:solidFill>
          </a:ln>
        </p:spPr>
        <p:txBody>
          <a:bodyPr>
            <a:normAutofit/>
          </a:bodyPr>
          <a:lstStyle/>
          <a:p>
            <a:r>
              <a:rPr lang="en-US" altLang="ja-JP" sz="5400" b="1" dirty="0" smtClean="0"/>
              <a:t>Street View</a:t>
            </a:r>
            <a:endParaRPr kumimoji="1" lang="ja-JP" altLang="en-US" sz="5400" dirty="0"/>
          </a:p>
        </p:txBody>
      </p:sp>
      <p:sp>
        <p:nvSpPr>
          <p:cNvPr id="3" name="コンテンツ プレースホルダ 2"/>
          <p:cNvSpPr>
            <a:spLocks noGrp="1"/>
          </p:cNvSpPr>
          <p:nvPr>
            <p:ph idx="1"/>
          </p:nvPr>
        </p:nvSpPr>
        <p:spPr>
          <a:xfrm>
            <a:off x="457200" y="2215405"/>
            <a:ext cx="8229600" cy="4525963"/>
          </a:xfrm>
        </p:spPr>
        <p:txBody>
          <a:bodyPr>
            <a:normAutofit fontScale="92500" lnSpcReduction="10000"/>
          </a:bodyPr>
          <a:lstStyle/>
          <a:p>
            <a:r>
              <a:rPr lang="en-US" altLang="ja-JP" sz="4000" b="1" dirty="0" smtClean="0"/>
              <a:t>Street View</a:t>
            </a:r>
            <a:r>
              <a:rPr lang="ja-JP" altLang="ja-JP" sz="4000" dirty="0" smtClean="0"/>
              <a:t>の撮影は</a:t>
            </a:r>
            <a:r>
              <a:rPr lang="ja-JP" altLang="en-US" sz="4000" dirty="0" smtClean="0"/>
              <a:t>、</a:t>
            </a:r>
            <a:r>
              <a:rPr lang="ja-JP" altLang="ja-JP" sz="4000" dirty="0" smtClean="0"/>
              <a:t>一般的な地表（道路）での車載カメラによる撮影は、特に変化の激しい都市部では定期的に</a:t>
            </a:r>
            <a:r>
              <a:rPr lang="ja-JP" altLang="en-US" sz="4000" dirty="0" smtClean="0"/>
              <a:t>継続</a:t>
            </a:r>
            <a:endParaRPr lang="en-US" altLang="ja-JP" sz="4000" dirty="0" smtClean="0"/>
          </a:p>
          <a:p>
            <a:r>
              <a:rPr lang="ja-JP" altLang="ja-JP" sz="4000" dirty="0" smtClean="0"/>
              <a:t>主要な駅、地下街、大型商業施設をはじめ、富士山の</a:t>
            </a:r>
            <a:r>
              <a:rPr lang="en-US" altLang="ja-JP" sz="4000" dirty="0" smtClean="0"/>
              <a:t>Street View</a:t>
            </a:r>
            <a:r>
              <a:rPr lang="ja-JP" altLang="ja-JP" sz="4000" dirty="0" err="1" smtClean="0"/>
              <a:t>まで</a:t>
            </a:r>
            <a:r>
              <a:rPr lang="ja-JP" altLang="ja-JP" sz="4000" dirty="0" smtClean="0"/>
              <a:t>公開されるという、徹底した撮影を全世界で展開</a:t>
            </a:r>
            <a:endParaRPr lang="ja-JP" altLang="en-US" sz="4000" dirty="0" smtClean="0"/>
          </a:p>
          <a:p>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85000"/>
                <a:lumOff val="15000"/>
              </a:schemeClr>
            </a:solidFill>
          </a:ln>
        </p:spPr>
        <p:txBody>
          <a:bodyPr/>
          <a:lstStyle/>
          <a:p>
            <a:r>
              <a:rPr kumimoji="1" lang="ja-JP" altLang="en-US" dirty="0" smtClean="0"/>
              <a:t>本物のマーケティング</a:t>
            </a:r>
            <a:endParaRPr kumimoji="1" lang="ja-JP" altLang="en-US" dirty="0"/>
          </a:p>
        </p:txBody>
      </p:sp>
      <p:sp>
        <p:nvSpPr>
          <p:cNvPr id="3" name="コンテンツ プレースホルダ 2"/>
          <p:cNvSpPr>
            <a:spLocks noGrp="1"/>
          </p:cNvSpPr>
          <p:nvPr>
            <p:ph idx="1"/>
          </p:nvPr>
        </p:nvSpPr>
        <p:spPr>
          <a:xfrm>
            <a:off x="0" y="1628800"/>
            <a:ext cx="9144000" cy="5229200"/>
          </a:xfrm>
        </p:spPr>
        <p:txBody>
          <a:bodyPr>
            <a:normAutofit/>
          </a:bodyPr>
          <a:lstStyle/>
          <a:p>
            <a:r>
              <a:rPr lang="en-US" altLang="ja-JP" dirty="0" smtClean="0"/>
              <a:t>Google</a:t>
            </a:r>
            <a:r>
              <a:rPr lang="ja-JP" altLang="ja-JP" dirty="0" smtClean="0"/>
              <a:t>は</a:t>
            </a:r>
            <a:r>
              <a:rPr lang="en-US" altLang="ja-JP" dirty="0" smtClean="0"/>
              <a:t>Gmail</a:t>
            </a:r>
            <a:r>
              <a:rPr lang="ja-JP" altLang="ja-JP" dirty="0" smtClean="0"/>
              <a:t>の内容や交友関係に加え、何に興味を持ち、どんなものをどのくらい購入しているのかも把握している。</a:t>
            </a:r>
            <a:endParaRPr lang="en-US" altLang="ja-JP" dirty="0" smtClean="0"/>
          </a:p>
          <a:p>
            <a:r>
              <a:rPr lang="ja-JP" altLang="ja-JP" dirty="0" smtClean="0"/>
              <a:t>たとえ</a:t>
            </a:r>
            <a:r>
              <a:rPr lang="en-US" altLang="ja-JP" dirty="0" smtClean="0"/>
              <a:t>Google</a:t>
            </a:r>
            <a:r>
              <a:rPr lang="ja-JP" altLang="ja-JP" dirty="0" smtClean="0"/>
              <a:t>アカウントでログインしていなくても、</a:t>
            </a:r>
            <a:r>
              <a:rPr lang="en-US" altLang="ja-JP" dirty="0" smtClean="0"/>
              <a:t>Google</a:t>
            </a:r>
            <a:r>
              <a:rPr lang="ja-JP" altLang="ja-JP" dirty="0" smtClean="0"/>
              <a:t>が個々人の</a:t>
            </a:r>
            <a:r>
              <a:rPr lang="ja-JP" altLang="ja-JP" sz="4000" dirty="0" smtClean="0">
                <a:solidFill>
                  <a:schemeClr val="tx1">
                    <a:lumMod val="95000"/>
                    <a:lumOff val="5000"/>
                  </a:schemeClr>
                </a:solidFill>
              </a:rPr>
              <a:t>ネット上の行動をトラッキング</a:t>
            </a:r>
            <a:r>
              <a:rPr lang="ja-JP" altLang="ja-JP" dirty="0" smtClean="0">
                <a:solidFill>
                  <a:schemeClr val="tx1">
                    <a:lumMod val="95000"/>
                    <a:lumOff val="5000"/>
                  </a:schemeClr>
                </a:solidFill>
              </a:rPr>
              <a:t>している可能性は否定できない</a:t>
            </a:r>
            <a:endParaRPr lang="en-US" altLang="ja-JP" dirty="0" smtClean="0">
              <a:solidFill>
                <a:schemeClr val="tx1">
                  <a:lumMod val="95000"/>
                  <a:lumOff val="5000"/>
                </a:schemeClr>
              </a:solidFill>
            </a:endParaRPr>
          </a:p>
          <a:p>
            <a:r>
              <a:rPr lang="ja-JP" altLang="en-US" sz="4000" dirty="0" smtClean="0">
                <a:solidFill>
                  <a:schemeClr val="tx1">
                    <a:lumMod val="95000"/>
                    <a:lumOff val="5000"/>
                  </a:schemeClr>
                </a:solidFill>
              </a:rPr>
              <a:t>データの便宜置籍化</a:t>
            </a:r>
            <a:r>
              <a:rPr lang="ja-JP" altLang="en-US" dirty="0" smtClean="0"/>
              <a:t>により、個人情報保護を超えたデータ解析結果提供ビジネスが出現する</a:t>
            </a:r>
            <a:endParaRPr lang="en-US" altLang="ja-JP"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chemeClr val="bg1"/>
          </a:solidFill>
          <a:ln>
            <a:solidFill>
              <a:schemeClr val="tx1">
                <a:lumMod val="85000"/>
                <a:lumOff val="15000"/>
              </a:schemeClr>
            </a:solidFill>
          </a:ln>
        </p:spPr>
        <p:txBody>
          <a:bodyPr/>
          <a:lstStyle/>
          <a:p>
            <a:r>
              <a:rPr kumimoji="1" lang="ja-JP" altLang="en-US" dirty="0" smtClean="0">
                <a:solidFill>
                  <a:schemeClr val="tx1">
                    <a:lumMod val="95000"/>
                    <a:lumOff val="5000"/>
                  </a:schemeClr>
                </a:solidFill>
              </a:rPr>
              <a:t>デジタル人流時代の到来</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0" y="1656184"/>
            <a:ext cx="9144000" cy="5517232"/>
          </a:xfrm>
        </p:spPr>
        <p:txBody>
          <a:bodyPr>
            <a:normAutofit/>
          </a:bodyPr>
          <a:lstStyle/>
          <a:p>
            <a:r>
              <a:rPr kumimoji="1" lang="ja-JP" altLang="en-US" sz="4400" dirty="0" smtClean="0">
                <a:solidFill>
                  <a:schemeClr val="tx1">
                    <a:lumMod val="95000"/>
                    <a:lumOff val="5000"/>
                  </a:schemeClr>
                </a:solidFill>
              </a:rPr>
              <a:t>ウェアラブルコンピュータを装着</a:t>
            </a:r>
            <a:r>
              <a:rPr kumimoji="1" lang="ja-JP" altLang="en-US" sz="3600" dirty="0" smtClean="0">
                <a:solidFill>
                  <a:schemeClr val="tx1">
                    <a:lumMod val="95000"/>
                    <a:lumOff val="5000"/>
                  </a:schemeClr>
                </a:solidFill>
              </a:rPr>
              <a:t>した人は、交通、買い物、宿泊、入院等を、面倒な手続きを経ることなく、いつでも、どこでも、だれでも、自由に行うことができる</a:t>
            </a:r>
            <a:endParaRPr kumimoji="1" lang="en-US" altLang="ja-JP" sz="3600" dirty="0" smtClean="0">
              <a:solidFill>
                <a:schemeClr val="tx1">
                  <a:lumMod val="95000"/>
                  <a:lumOff val="5000"/>
                </a:schemeClr>
              </a:solidFill>
            </a:endParaRPr>
          </a:p>
          <a:p>
            <a:r>
              <a:rPr lang="ja-JP" altLang="en-US" sz="4400" dirty="0" smtClean="0">
                <a:solidFill>
                  <a:schemeClr val="tx1">
                    <a:lumMod val="95000"/>
                    <a:lumOff val="5000"/>
                  </a:schemeClr>
                </a:solidFill>
              </a:rPr>
              <a:t>使い放題料金制度の普及</a:t>
            </a:r>
            <a:r>
              <a:rPr lang="ja-JP" altLang="en-US" sz="3600" dirty="0" smtClean="0">
                <a:solidFill>
                  <a:schemeClr val="tx1">
                    <a:lumMod val="95000"/>
                    <a:lumOff val="5000"/>
                  </a:schemeClr>
                </a:solidFill>
              </a:rPr>
              <a:t>促進。使い放題制度に入る商品と入らない商品に分離</a:t>
            </a:r>
            <a:endParaRPr lang="en-US" altLang="ja-JP" sz="3600" dirty="0" smtClean="0">
              <a:solidFill>
                <a:schemeClr val="tx1">
                  <a:lumMod val="95000"/>
                  <a:lumOff val="5000"/>
                </a:schemeClr>
              </a:solidFill>
            </a:endParaRPr>
          </a:p>
          <a:p>
            <a:r>
              <a:rPr kumimoji="1" lang="ja-JP" altLang="en-US" sz="4400" dirty="0" smtClean="0">
                <a:solidFill>
                  <a:schemeClr val="tx1">
                    <a:lumMod val="95000"/>
                    <a:lumOff val="5000"/>
                  </a:schemeClr>
                </a:solidFill>
              </a:rPr>
              <a:t>マーケティング技術は格段に進歩</a:t>
            </a:r>
            <a:r>
              <a:rPr kumimoji="1" lang="ja-JP" altLang="en-US" sz="3600" dirty="0" smtClean="0"/>
              <a:t>（ビッグデータ問題）</a:t>
            </a:r>
            <a:endParaRPr kumimoji="1" lang="ja-JP" altLang="en-US"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23528" y="620688"/>
            <a:ext cx="7772400" cy="1470025"/>
          </a:xfrm>
          <a:solidFill>
            <a:schemeClr val="bg1"/>
          </a:solidFill>
          <a:ln w="38100">
            <a:solidFill>
              <a:schemeClr val="tx1"/>
            </a:solidFill>
          </a:ln>
        </p:spPr>
        <p:txBody>
          <a:bodyPr/>
          <a:lstStyle/>
          <a:p>
            <a:pPr algn="l"/>
            <a:r>
              <a:rPr kumimoji="1" lang="ja-JP" altLang="en-US" dirty="0" smtClean="0">
                <a:solidFill>
                  <a:schemeClr val="tx1">
                    <a:lumMod val="95000"/>
                    <a:lumOff val="5000"/>
                  </a:schemeClr>
                </a:solidFill>
              </a:rPr>
              <a:t>有償と無償　　コスト回収の方便</a:t>
            </a:r>
            <a:endParaRPr kumimoji="1" lang="ja-JP" altLang="en-US" dirty="0">
              <a:solidFill>
                <a:schemeClr val="tx1">
                  <a:lumMod val="95000"/>
                  <a:lumOff val="5000"/>
                </a:schemeClr>
              </a:solidFill>
            </a:endParaRPr>
          </a:p>
        </p:txBody>
      </p:sp>
      <p:sp>
        <p:nvSpPr>
          <p:cNvPr id="5" name="サブタイトル 4"/>
          <p:cNvSpPr>
            <a:spLocks noGrp="1"/>
          </p:cNvSpPr>
          <p:nvPr>
            <p:ph type="subTitle" idx="1"/>
          </p:nvPr>
        </p:nvSpPr>
        <p:spPr>
          <a:xfrm>
            <a:off x="323528" y="2564904"/>
            <a:ext cx="6984776" cy="1703040"/>
          </a:xfrm>
        </p:spPr>
        <p:txBody>
          <a:bodyPr>
            <a:noAutofit/>
          </a:bodyPr>
          <a:lstStyle/>
          <a:p>
            <a:pPr algn="l"/>
            <a:r>
              <a:rPr lang="ja-JP" altLang="en-US" sz="4000" dirty="0" smtClean="0">
                <a:solidFill>
                  <a:schemeClr val="tx1">
                    <a:lumMod val="95000"/>
                    <a:lumOff val="5000"/>
                  </a:schemeClr>
                </a:solidFill>
              </a:rPr>
              <a:t>紙芝居屋の飴</a:t>
            </a:r>
            <a:endParaRPr lang="en-US" altLang="ja-JP" sz="4000" dirty="0" smtClean="0">
              <a:solidFill>
                <a:schemeClr val="tx1">
                  <a:lumMod val="95000"/>
                  <a:lumOff val="5000"/>
                </a:schemeClr>
              </a:solidFill>
            </a:endParaRPr>
          </a:p>
          <a:p>
            <a:pPr algn="l"/>
            <a:r>
              <a:rPr lang="ja-JP" altLang="en-US" sz="4000" dirty="0" smtClean="0">
                <a:solidFill>
                  <a:schemeClr val="tx1">
                    <a:lumMod val="95000"/>
                    <a:lumOff val="5000"/>
                  </a:schemeClr>
                </a:solidFill>
              </a:rPr>
              <a:t>与島のフィッシャマンズワーフ</a:t>
            </a:r>
            <a:endParaRPr kumimoji="1" lang="ja-JP" altLang="en-US" sz="4000" dirty="0">
              <a:solidFill>
                <a:schemeClr val="tx1">
                  <a:lumMod val="95000"/>
                  <a:lumOff val="5000"/>
                </a:schemeClr>
              </a:solidFill>
            </a:endParaRPr>
          </a:p>
        </p:txBody>
      </p:sp>
      <p:sp>
        <p:nvSpPr>
          <p:cNvPr id="6" name="サブタイトル 4"/>
          <p:cNvSpPr txBox="1">
            <a:spLocks/>
          </p:cNvSpPr>
          <p:nvPr/>
        </p:nvSpPr>
        <p:spPr>
          <a:xfrm>
            <a:off x="395536" y="4606280"/>
            <a:ext cx="8568952" cy="1487016"/>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40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旅行業の弱み：エンドユーザーにコストが透けて見える➵使い放題システム</a:t>
            </a:r>
            <a:endParaRPr kumimoji="1" lang="ja-JP" altLang="en-US" sz="4000" b="0"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3"/>
          <p:cNvSpPr>
            <a:spLocks noGrp="1"/>
          </p:cNvSpPr>
          <p:nvPr>
            <p:ph type="sldNum" sz="quarter" idx="12"/>
          </p:nvPr>
        </p:nvSpPr>
        <p:spPr/>
        <p:txBody>
          <a:bodyPr/>
          <a:lstStyle/>
          <a:p>
            <a:fld id="{CCBA05C0-4A96-43D5-BC99-B4EB3545E47C}" type="slidenum">
              <a:rPr lang="en-US" altLang="ja-JP"/>
              <a:pPr/>
              <a:t>35</a:t>
            </a:fld>
            <a:endParaRPr lang="en-US" altLang="ja-JP"/>
          </a:p>
        </p:txBody>
      </p:sp>
      <p:sp>
        <p:nvSpPr>
          <p:cNvPr id="328706" name="Rectangle 2"/>
          <p:cNvSpPr>
            <a:spLocks noChangeArrowheads="1"/>
          </p:cNvSpPr>
          <p:nvPr/>
        </p:nvSpPr>
        <p:spPr bwMode="auto">
          <a:xfrm>
            <a:off x="3429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328707" name="Line 3"/>
          <p:cNvSpPr>
            <a:spLocks noChangeShapeType="1"/>
          </p:cNvSpPr>
          <p:nvPr/>
        </p:nvSpPr>
        <p:spPr bwMode="auto">
          <a:xfrm flipH="1">
            <a:off x="3429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328708" name="Text Box 4"/>
          <p:cNvSpPr txBox="1">
            <a:spLocks noChangeArrowheads="1"/>
          </p:cNvSpPr>
          <p:nvPr/>
        </p:nvSpPr>
        <p:spPr bwMode="auto">
          <a:xfrm>
            <a:off x="4676775" y="2873375"/>
            <a:ext cx="923925" cy="941388"/>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a:t>旅館</a:t>
            </a:r>
          </a:p>
          <a:p>
            <a:pPr algn="ctr"/>
            <a:r>
              <a:rPr lang="ja-JP" altLang="en-US"/>
              <a:t>ホテル</a:t>
            </a:r>
          </a:p>
        </p:txBody>
      </p:sp>
      <p:sp>
        <p:nvSpPr>
          <p:cNvPr id="328709" name="Oval 5"/>
          <p:cNvSpPr>
            <a:spLocks noChangeArrowheads="1"/>
          </p:cNvSpPr>
          <p:nvPr/>
        </p:nvSpPr>
        <p:spPr bwMode="auto">
          <a:xfrm>
            <a:off x="3276600" y="1555750"/>
            <a:ext cx="1219200" cy="609600"/>
          </a:xfrm>
          <a:prstGeom prst="ellipse">
            <a:avLst/>
          </a:prstGeom>
          <a:noFill/>
          <a:ln w="9525">
            <a:solidFill>
              <a:schemeClr val="tx1"/>
            </a:solidFill>
            <a:round/>
            <a:headEnd/>
            <a:tailEnd/>
          </a:ln>
          <a:effectLst/>
        </p:spPr>
        <p:txBody>
          <a:bodyPr wrap="none" anchor="ctr"/>
          <a:lstStyle/>
          <a:p>
            <a:pPr algn="ctr"/>
            <a:r>
              <a:rPr lang="ja-JP" altLang="en-US"/>
              <a:t>土産</a:t>
            </a:r>
          </a:p>
        </p:txBody>
      </p:sp>
      <p:sp>
        <p:nvSpPr>
          <p:cNvPr id="328710" name="Oval 6"/>
          <p:cNvSpPr>
            <a:spLocks noChangeArrowheads="1"/>
          </p:cNvSpPr>
          <p:nvPr/>
        </p:nvSpPr>
        <p:spPr bwMode="auto">
          <a:xfrm>
            <a:off x="2438400" y="1936750"/>
            <a:ext cx="1219200" cy="609600"/>
          </a:xfrm>
          <a:prstGeom prst="ellipse">
            <a:avLst/>
          </a:prstGeom>
          <a:noFill/>
          <a:ln w="9525">
            <a:solidFill>
              <a:schemeClr val="tx1"/>
            </a:solidFill>
            <a:round/>
            <a:headEnd/>
            <a:tailEnd/>
          </a:ln>
          <a:effectLst/>
        </p:spPr>
        <p:txBody>
          <a:bodyPr wrap="none" anchor="ctr"/>
          <a:lstStyle/>
          <a:p>
            <a:pPr algn="ctr"/>
            <a:r>
              <a:rPr lang="ja-JP" altLang="en-US" sz="1600"/>
              <a:t>有料テレビ</a:t>
            </a:r>
            <a:endParaRPr lang="ja-JP" altLang="en-US"/>
          </a:p>
        </p:txBody>
      </p:sp>
      <p:sp>
        <p:nvSpPr>
          <p:cNvPr id="328711" name="Oval 7"/>
          <p:cNvSpPr>
            <a:spLocks noChangeArrowheads="1"/>
          </p:cNvSpPr>
          <p:nvPr/>
        </p:nvSpPr>
        <p:spPr bwMode="auto">
          <a:xfrm>
            <a:off x="5562600" y="1479550"/>
            <a:ext cx="1219200" cy="609600"/>
          </a:xfrm>
          <a:prstGeom prst="ellipse">
            <a:avLst/>
          </a:prstGeom>
          <a:noFill/>
          <a:ln w="9525">
            <a:solidFill>
              <a:schemeClr val="tx1"/>
            </a:solidFill>
            <a:round/>
            <a:headEnd/>
            <a:tailEnd/>
          </a:ln>
          <a:effectLst/>
        </p:spPr>
        <p:txBody>
          <a:bodyPr wrap="none" anchor="ctr"/>
          <a:lstStyle/>
          <a:p>
            <a:pPr algn="ctr"/>
            <a:r>
              <a:rPr lang="ja-JP" altLang="en-US" sz="1600"/>
              <a:t>アルコール</a:t>
            </a:r>
            <a:endParaRPr lang="ja-JP" altLang="en-US"/>
          </a:p>
        </p:txBody>
      </p:sp>
      <p:sp>
        <p:nvSpPr>
          <p:cNvPr id="328712" name="Oval 8"/>
          <p:cNvSpPr>
            <a:spLocks noChangeArrowheads="1"/>
          </p:cNvSpPr>
          <p:nvPr/>
        </p:nvSpPr>
        <p:spPr bwMode="auto">
          <a:xfrm>
            <a:off x="6477000" y="1708150"/>
            <a:ext cx="1219200" cy="609600"/>
          </a:xfrm>
          <a:prstGeom prst="ellipse">
            <a:avLst/>
          </a:prstGeom>
          <a:noFill/>
          <a:ln w="9525">
            <a:solidFill>
              <a:schemeClr val="tx1"/>
            </a:solidFill>
            <a:round/>
            <a:headEnd/>
            <a:tailEnd/>
          </a:ln>
          <a:effectLst/>
        </p:spPr>
        <p:txBody>
          <a:bodyPr wrap="none" anchor="ctr"/>
          <a:lstStyle/>
          <a:p>
            <a:pPr algn="ctr"/>
            <a:r>
              <a:rPr lang="ja-JP" altLang="en-US"/>
              <a:t>タバコ</a:t>
            </a:r>
          </a:p>
        </p:txBody>
      </p:sp>
      <p:sp>
        <p:nvSpPr>
          <p:cNvPr id="328713" name="Oval 9"/>
          <p:cNvSpPr>
            <a:spLocks noChangeArrowheads="1"/>
          </p:cNvSpPr>
          <p:nvPr/>
        </p:nvSpPr>
        <p:spPr bwMode="auto">
          <a:xfrm>
            <a:off x="1447800" y="2698750"/>
            <a:ext cx="1066800" cy="1447800"/>
          </a:xfrm>
          <a:prstGeom prst="ellipse">
            <a:avLst/>
          </a:prstGeom>
          <a:noFill/>
          <a:ln w="9525">
            <a:solidFill>
              <a:schemeClr val="tx1"/>
            </a:solidFill>
            <a:round/>
            <a:headEnd/>
            <a:tailEnd/>
          </a:ln>
          <a:effectLst/>
        </p:spPr>
        <p:txBody>
          <a:bodyPr vert="eaVert" wrap="none" anchor="ctr"/>
          <a:lstStyle/>
          <a:p>
            <a:pPr algn="ctr"/>
            <a:r>
              <a:rPr lang="ja-JP" altLang="en-US"/>
              <a:t>宿泊料</a:t>
            </a:r>
          </a:p>
          <a:p>
            <a:pPr algn="ctr"/>
            <a:r>
              <a:rPr lang="ja-JP" altLang="en-US" sz="1400"/>
              <a:t>（法的定義はなく</a:t>
            </a:r>
          </a:p>
          <a:p>
            <a:pPr algn="ctr"/>
            <a:r>
              <a:rPr lang="ja-JP" altLang="en-US" sz="1400"/>
              <a:t>契約上の問題）</a:t>
            </a:r>
          </a:p>
        </p:txBody>
      </p:sp>
      <p:sp>
        <p:nvSpPr>
          <p:cNvPr id="328714" name="AutoShape 10"/>
          <p:cNvSpPr>
            <a:spLocks noChangeArrowheads="1"/>
          </p:cNvSpPr>
          <p:nvPr/>
        </p:nvSpPr>
        <p:spPr bwMode="auto">
          <a:xfrm>
            <a:off x="2438400"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a:t>支払い</a:t>
            </a:r>
          </a:p>
        </p:txBody>
      </p:sp>
      <p:sp>
        <p:nvSpPr>
          <p:cNvPr id="328715" name="Oval 11"/>
          <p:cNvSpPr>
            <a:spLocks noChangeArrowheads="1"/>
          </p:cNvSpPr>
          <p:nvPr/>
        </p:nvSpPr>
        <p:spPr bwMode="auto">
          <a:xfrm>
            <a:off x="4191000" y="4527550"/>
            <a:ext cx="1219200" cy="609600"/>
          </a:xfrm>
          <a:prstGeom prst="ellipse">
            <a:avLst/>
          </a:prstGeom>
          <a:noFill/>
          <a:ln w="9525">
            <a:solidFill>
              <a:schemeClr val="tx1"/>
            </a:solidFill>
            <a:round/>
            <a:headEnd/>
            <a:tailEnd/>
          </a:ln>
          <a:effectLst/>
        </p:spPr>
        <p:txBody>
          <a:bodyPr wrap="none" anchor="ctr"/>
          <a:lstStyle/>
          <a:p>
            <a:pPr algn="ctr"/>
            <a:r>
              <a:rPr lang="ja-JP" altLang="en-US"/>
              <a:t>入浴</a:t>
            </a:r>
          </a:p>
        </p:txBody>
      </p:sp>
      <p:sp>
        <p:nvSpPr>
          <p:cNvPr id="328716" name="Oval 12"/>
          <p:cNvSpPr>
            <a:spLocks noChangeArrowheads="1"/>
          </p:cNvSpPr>
          <p:nvPr/>
        </p:nvSpPr>
        <p:spPr bwMode="auto">
          <a:xfrm>
            <a:off x="4419600" y="1479550"/>
            <a:ext cx="1219200" cy="609600"/>
          </a:xfrm>
          <a:prstGeom prst="ellipse">
            <a:avLst/>
          </a:prstGeom>
          <a:noFill/>
          <a:ln w="9525">
            <a:solidFill>
              <a:schemeClr val="tx1"/>
            </a:solidFill>
            <a:round/>
            <a:headEnd/>
            <a:tailEnd/>
          </a:ln>
          <a:effectLst/>
        </p:spPr>
        <p:txBody>
          <a:bodyPr wrap="none" anchor="ctr"/>
          <a:lstStyle/>
          <a:p>
            <a:pPr algn="ctr"/>
            <a:r>
              <a:rPr lang="ja-JP" altLang="en-US" sz="2000"/>
              <a:t>マッサージ</a:t>
            </a:r>
            <a:endParaRPr lang="ja-JP" altLang="en-US"/>
          </a:p>
        </p:txBody>
      </p:sp>
      <p:sp>
        <p:nvSpPr>
          <p:cNvPr id="328717" name="Oval 13"/>
          <p:cNvSpPr>
            <a:spLocks noChangeArrowheads="1"/>
          </p:cNvSpPr>
          <p:nvPr/>
        </p:nvSpPr>
        <p:spPr bwMode="auto">
          <a:xfrm>
            <a:off x="3124200" y="4527550"/>
            <a:ext cx="1219200" cy="609600"/>
          </a:xfrm>
          <a:prstGeom prst="ellipse">
            <a:avLst/>
          </a:prstGeom>
          <a:noFill/>
          <a:ln w="9525">
            <a:solidFill>
              <a:schemeClr val="tx1"/>
            </a:solidFill>
            <a:round/>
            <a:headEnd/>
            <a:tailEnd/>
          </a:ln>
          <a:effectLst/>
        </p:spPr>
        <p:txBody>
          <a:bodyPr wrap="none" anchor="ctr"/>
          <a:lstStyle/>
          <a:p>
            <a:pPr algn="ctr"/>
            <a:r>
              <a:rPr lang="ja-JP" altLang="en-US"/>
              <a:t>朝食</a:t>
            </a:r>
          </a:p>
        </p:txBody>
      </p:sp>
      <p:sp>
        <p:nvSpPr>
          <p:cNvPr id="328718" name="Oval 14"/>
          <p:cNvSpPr>
            <a:spLocks noChangeArrowheads="1"/>
          </p:cNvSpPr>
          <p:nvPr/>
        </p:nvSpPr>
        <p:spPr bwMode="auto">
          <a:xfrm>
            <a:off x="5334000" y="4527550"/>
            <a:ext cx="1219200" cy="609600"/>
          </a:xfrm>
          <a:prstGeom prst="ellipse">
            <a:avLst/>
          </a:prstGeom>
          <a:noFill/>
          <a:ln w="57150">
            <a:solidFill>
              <a:schemeClr val="tx1"/>
            </a:solidFill>
            <a:round/>
            <a:headEnd/>
            <a:tailEnd/>
          </a:ln>
          <a:effectLst/>
        </p:spPr>
        <p:txBody>
          <a:bodyPr wrap="none" anchor="ctr"/>
          <a:lstStyle/>
          <a:p>
            <a:pPr algn="ctr"/>
            <a:r>
              <a:rPr lang="ja-JP" altLang="en-US" sz="1800"/>
              <a:t>駅の送迎</a:t>
            </a:r>
            <a:endParaRPr lang="ja-JP" altLang="en-US"/>
          </a:p>
        </p:txBody>
      </p:sp>
      <p:sp>
        <p:nvSpPr>
          <p:cNvPr id="328719" name="Oval 15"/>
          <p:cNvSpPr>
            <a:spLocks noChangeArrowheads="1"/>
          </p:cNvSpPr>
          <p:nvPr/>
        </p:nvSpPr>
        <p:spPr bwMode="auto">
          <a:xfrm>
            <a:off x="2209800" y="3994150"/>
            <a:ext cx="1219200" cy="609600"/>
          </a:xfrm>
          <a:prstGeom prst="ellipse">
            <a:avLst/>
          </a:prstGeom>
          <a:noFill/>
          <a:ln w="9525">
            <a:solidFill>
              <a:schemeClr val="tx1"/>
            </a:solidFill>
            <a:round/>
            <a:headEnd/>
            <a:tailEnd/>
          </a:ln>
          <a:effectLst/>
        </p:spPr>
        <p:txBody>
          <a:bodyPr wrap="none" anchor="ctr"/>
          <a:lstStyle/>
          <a:p>
            <a:pPr algn="ctr"/>
            <a:r>
              <a:rPr lang="ja-JP" altLang="en-US"/>
              <a:t>テレビ</a:t>
            </a:r>
          </a:p>
        </p:txBody>
      </p:sp>
      <p:sp>
        <p:nvSpPr>
          <p:cNvPr id="328720" name="Oval 16"/>
          <p:cNvSpPr>
            <a:spLocks noChangeArrowheads="1"/>
          </p:cNvSpPr>
          <p:nvPr/>
        </p:nvSpPr>
        <p:spPr bwMode="auto">
          <a:xfrm>
            <a:off x="6553200" y="4451350"/>
            <a:ext cx="1219200" cy="609600"/>
          </a:xfrm>
          <a:prstGeom prst="ellipse">
            <a:avLst/>
          </a:prstGeom>
          <a:noFill/>
          <a:ln w="38100">
            <a:solidFill>
              <a:schemeClr val="tx1"/>
            </a:solidFill>
            <a:round/>
            <a:headEnd/>
            <a:tailEnd/>
          </a:ln>
          <a:effectLst/>
        </p:spPr>
        <p:txBody>
          <a:bodyPr wrap="none" anchor="ctr"/>
          <a:lstStyle/>
          <a:p>
            <a:pPr algn="ctr"/>
            <a:r>
              <a:rPr lang="ja-JP" altLang="en-US" sz="1800"/>
              <a:t>観光地</a:t>
            </a:r>
          </a:p>
          <a:p>
            <a:pPr algn="ctr"/>
            <a:r>
              <a:rPr lang="ja-JP" altLang="en-US" sz="1800"/>
              <a:t>の送迎</a:t>
            </a:r>
            <a:endParaRPr lang="ja-JP" altLang="en-US"/>
          </a:p>
        </p:txBody>
      </p:sp>
      <p:sp>
        <p:nvSpPr>
          <p:cNvPr id="328721" name="Text Box 17"/>
          <p:cNvSpPr txBox="1">
            <a:spLocks noChangeArrowheads="1"/>
          </p:cNvSpPr>
          <p:nvPr/>
        </p:nvSpPr>
        <p:spPr bwMode="auto">
          <a:xfrm rot="5237612">
            <a:off x="6518275" y="4257675"/>
            <a:ext cx="549275" cy="2155825"/>
          </a:xfrm>
          <a:prstGeom prst="rect">
            <a:avLst/>
          </a:prstGeom>
          <a:noFill/>
          <a:ln w="9525">
            <a:noFill/>
            <a:miter lim="800000"/>
            <a:headEnd/>
            <a:tailEnd/>
          </a:ln>
          <a:effectLst/>
        </p:spPr>
        <p:txBody>
          <a:bodyPr vert="eaVert" wrap="none">
            <a:spAutoFit/>
          </a:bodyPr>
          <a:lstStyle/>
          <a:p>
            <a:r>
              <a:rPr lang="ja-JP" altLang="en-US"/>
              <a:t>本質的差はない</a:t>
            </a:r>
          </a:p>
        </p:txBody>
      </p:sp>
      <p:sp>
        <p:nvSpPr>
          <p:cNvPr id="328722" name="Line 18"/>
          <p:cNvSpPr>
            <a:spLocks noChangeShapeType="1"/>
          </p:cNvSpPr>
          <p:nvPr/>
        </p:nvSpPr>
        <p:spPr bwMode="auto">
          <a:xfrm>
            <a:off x="7315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328723" name="Text Box 19"/>
          <p:cNvSpPr txBox="1">
            <a:spLocks noChangeArrowheads="1"/>
          </p:cNvSpPr>
          <p:nvPr/>
        </p:nvSpPr>
        <p:spPr bwMode="auto">
          <a:xfrm>
            <a:off x="7299325" y="2643188"/>
            <a:ext cx="793750" cy="457200"/>
          </a:xfrm>
          <a:prstGeom prst="rect">
            <a:avLst/>
          </a:prstGeom>
          <a:noFill/>
          <a:ln w="9525">
            <a:noFill/>
            <a:miter lim="800000"/>
            <a:headEnd/>
            <a:tailEnd/>
          </a:ln>
          <a:effectLst/>
        </p:spPr>
        <p:txBody>
          <a:bodyPr wrap="none">
            <a:spAutoFit/>
          </a:bodyPr>
          <a:lstStyle/>
          <a:p>
            <a:r>
              <a:rPr lang="ja-JP" altLang="en-US"/>
              <a:t>有償</a:t>
            </a:r>
          </a:p>
        </p:txBody>
      </p:sp>
      <p:sp>
        <p:nvSpPr>
          <p:cNvPr id="328724" name="Text Box 20"/>
          <p:cNvSpPr txBox="1">
            <a:spLocks noChangeArrowheads="1"/>
          </p:cNvSpPr>
          <p:nvPr/>
        </p:nvSpPr>
        <p:spPr bwMode="auto">
          <a:xfrm>
            <a:off x="7283450" y="3536950"/>
            <a:ext cx="793750" cy="457200"/>
          </a:xfrm>
          <a:prstGeom prst="rect">
            <a:avLst/>
          </a:prstGeom>
          <a:noFill/>
          <a:ln w="9525">
            <a:noFill/>
            <a:miter lim="800000"/>
            <a:headEnd/>
            <a:tailEnd/>
          </a:ln>
          <a:effectLst/>
        </p:spPr>
        <p:txBody>
          <a:bodyPr wrap="none">
            <a:spAutoFit/>
          </a:bodyPr>
          <a:lstStyle/>
          <a:p>
            <a:r>
              <a:rPr lang="ja-JP" altLang="en-US"/>
              <a:t>無償</a:t>
            </a:r>
          </a:p>
        </p:txBody>
      </p:sp>
      <p:sp>
        <p:nvSpPr>
          <p:cNvPr id="328725" name="Text Box 21"/>
          <p:cNvSpPr txBox="1">
            <a:spLocks noChangeArrowheads="1"/>
          </p:cNvSpPr>
          <p:nvPr/>
        </p:nvSpPr>
        <p:spPr bwMode="auto">
          <a:xfrm>
            <a:off x="3810000" y="3841750"/>
            <a:ext cx="2252663" cy="457200"/>
          </a:xfrm>
          <a:prstGeom prst="rect">
            <a:avLst/>
          </a:prstGeom>
          <a:noFill/>
          <a:ln w="9525">
            <a:noFill/>
            <a:miter lim="800000"/>
            <a:headEnd/>
            <a:tailEnd/>
          </a:ln>
          <a:effectLst/>
        </p:spPr>
        <p:txBody>
          <a:bodyPr wrap="none">
            <a:spAutoFit/>
          </a:bodyPr>
          <a:lstStyle/>
          <a:p>
            <a:r>
              <a:rPr lang="ja-JP" altLang="en-US"/>
              <a:t>宿泊料に含める</a:t>
            </a:r>
          </a:p>
        </p:txBody>
      </p:sp>
      <p:sp>
        <p:nvSpPr>
          <p:cNvPr id="328726" name="Text Box 22"/>
          <p:cNvSpPr txBox="1">
            <a:spLocks noChangeArrowheads="1"/>
          </p:cNvSpPr>
          <p:nvPr/>
        </p:nvSpPr>
        <p:spPr bwMode="auto">
          <a:xfrm>
            <a:off x="3646488" y="2317750"/>
            <a:ext cx="2552700" cy="457200"/>
          </a:xfrm>
          <a:prstGeom prst="rect">
            <a:avLst/>
          </a:prstGeom>
          <a:noFill/>
          <a:ln w="9525">
            <a:noFill/>
            <a:miter lim="800000"/>
            <a:headEnd/>
            <a:tailEnd/>
          </a:ln>
          <a:effectLst/>
        </p:spPr>
        <p:txBody>
          <a:bodyPr wrap="none">
            <a:spAutoFit/>
          </a:bodyPr>
          <a:lstStyle/>
          <a:p>
            <a:r>
              <a:rPr lang="ja-JP" altLang="en-US"/>
              <a:t>宿泊料に含めない</a:t>
            </a:r>
          </a:p>
        </p:txBody>
      </p:sp>
      <p:sp>
        <p:nvSpPr>
          <p:cNvPr id="328727" name="Text Box 23"/>
          <p:cNvSpPr txBox="1">
            <a:spLocks noChangeArrowheads="1"/>
          </p:cNvSpPr>
          <p:nvPr/>
        </p:nvSpPr>
        <p:spPr bwMode="auto">
          <a:xfrm>
            <a:off x="6932613" y="2514600"/>
            <a:ext cx="458787" cy="1860550"/>
          </a:xfrm>
          <a:prstGeom prst="rect">
            <a:avLst/>
          </a:prstGeom>
          <a:noFill/>
          <a:ln w="9525">
            <a:noFill/>
            <a:miter lim="800000"/>
            <a:headEnd/>
            <a:tailEnd/>
          </a:ln>
          <a:effectLst/>
        </p:spPr>
        <p:txBody>
          <a:bodyPr vert="eaVert" wrap="none">
            <a:spAutoFit/>
          </a:bodyPr>
          <a:lstStyle/>
          <a:p>
            <a:r>
              <a:rPr lang="ja-JP" altLang="en-US" sz="1800"/>
              <a:t>経営者のポリシー</a:t>
            </a:r>
            <a:endParaRPr lang="ja-JP" altLang="en-US"/>
          </a:p>
        </p:txBody>
      </p:sp>
      <p:sp>
        <p:nvSpPr>
          <p:cNvPr id="328728" name="Text Box 24"/>
          <p:cNvSpPr txBox="1">
            <a:spLocks noChangeArrowheads="1"/>
          </p:cNvSpPr>
          <p:nvPr/>
        </p:nvSpPr>
        <p:spPr bwMode="auto">
          <a:xfrm>
            <a:off x="2549525"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有償）</a:t>
            </a:r>
          </a:p>
          <a:p>
            <a:pPr algn="ctr"/>
            <a:r>
              <a:rPr lang="ja-JP" altLang="en-US" sz="1800"/>
              <a:t>バス、タクシー</a:t>
            </a:r>
            <a:endParaRPr lang="ja-JP" altLang="en-US"/>
          </a:p>
        </p:txBody>
      </p:sp>
      <p:sp>
        <p:nvSpPr>
          <p:cNvPr id="328729" name="Text Box 25"/>
          <p:cNvSpPr txBox="1">
            <a:spLocks noChangeArrowheads="1"/>
          </p:cNvSpPr>
          <p:nvPr/>
        </p:nvSpPr>
        <p:spPr bwMode="auto">
          <a:xfrm>
            <a:off x="1943100" y="5581650"/>
            <a:ext cx="1717675" cy="1016000"/>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無償）</a:t>
            </a:r>
          </a:p>
          <a:p>
            <a:pPr algn="ctr"/>
            <a:r>
              <a:rPr lang="ja-JP" altLang="en-US"/>
              <a:t>現在は自由</a:t>
            </a:r>
          </a:p>
        </p:txBody>
      </p:sp>
      <p:sp>
        <p:nvSpPr>
          <p:cNvPr id="328730" name="AutoShape 26"/>
          <p:cNvSpPr>
            <a:spLocks noChangeArrowheads="1"/>
          </p:cNvSpPr>
          <p:nvPr/>
        </p:nvSpPr>
        <p:spPr bwMode="auto">
          <a:xfrm>
            <a:off x="4114800" y="790575"/>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t>道路運送法の規制</a:t>
            </a:r>
          </a:p>
        </p:txBody>
      </p:sp>
      <p:sp>
        <p:nvSpPr>
          <p:cNvPr id="328731" name="AutoShape 27"/>
          <p:cNvSpPr>
            <a:spLocks noChangeArrowheads="1"/>
          </p:cNvSpPr>
          <p:nvPr/>
        </p:nvSpPr>
        <p:spPr bwMode="auto">
          <a:xfrm rot="-2358450">
            <a:off x="6451600" y="692150"/>
            <a:ext cx="1512888"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t>税法等の規制</a:t>
            </a:r>
          </a:p>
        </p:txBody>
      </p:sp>
      <p:sp>
        <p:nvSpPr>
          <p:cNvPr id="328732" name="Text Box 28"/>
          <p:cNvSpPr txBox="1">
            <a:spLocks noChangeArrowheads="1"/>
          </p:cNvSpPr>
          <p:nvPr/>
        </p:nvSpPr>
        <p:spPr bwMode="auto">
          <a:xfrm>
            <a:off x="141288" y="228600"/>
            <a:ext cx="2262158" cy="923330"/>
          </a:xfrm>
          <a:prstGeom prst="rect">
            <a:avLst/>
          </a:prstGeom>
          <a:solidFill>
            <a:schemeClr val="bg1"/>
          </a:solidFill>
          <a:ln w="28575">
            <a:solidFill>
              <a:schemeClr val="tx1"/>
            </a:solidFill>
            <a:miter lim="800000"/>
            <a:headEnd/>
            <a:tailEnd/>
          </a:ln>
          <a:effectLst/>
        </p:spPr>
        <p:txBody>
          <a:bodyPr wrap="none">
            <a:spAutoFit/>
          </a:bodyPr>
          <a:lstStyle/>
          <a:p>
            <a:r>
              <a:rPr lang="ja-JP" altLang="en-US" sz="5400" dirty="0"/>
              <a:t>宿泊料</a:t>
            </a:r>
          </a:p>
        </p:txBody>
      </p:sp>
      <p:sp>
        <p:nvSpPr>
          <p:cNvPr id="328733" name="Text Box 29"/>
          <p:cNvSpPr txBox="1">
            <a:spLocks noChangeArrowheads="1"/>
          </p:cNvSpPr>
          <p:nvPr/>
        </p:nvSpPr>
        <p:spPr bwMode="auto">
          <a:xfrm>
            <a:off x="4184650" y="5911850"/>
            <a:ext cx="3968750" cy="641350"/>
          </a:xfrm>
          <a:prstGeom prst="rect">
            <a:avLst/>
          </a:prstGeom>
          <a:noFill/>
          <a:ln w="9525">
            <a:noFill/>
            <a:miter lim="800000"/>
            <a:headEnd/>
            <a:tailEnd/>
          </a:ln>
          <a:effectLst/>
        </p:spPr>
        <p:txBody>
          <a:bodyPr wrap="none">
            <a:spAutoFit/>
          </a:bodyPr>
          <a:lstStyle/>
          <a:p>
            <a:r>
              <a:rPr lang="ja-JP" altLang="en-US" sz="1800"/>
              <a:t>利用者が自分で掛ける保険料</a:t>
            </a:r>
          </a:p>
          <a:p>
            <a:r>
              <a:rPr lang="ja-JP" altLang="en-US" sz="1800"/>
              <a:t>自分で支払う高速道路料金等の扱い？</a:t>
            </a:r>
            <a:endParaRPr lang="ja-JP" altLang="en-US"/>
          </a:p>
        </p:txBody>
      </p:sp>
      <p:sp>
        <p:nvSpPr>
          <p:cNvPr id="328734" name="Line 30"/>
          <p:cNvSpPr>
            <a:spLocks noChangeShapeType="1"/>
          </p:cNvSpPr>
          <p:nvPr/>
        </p:nvSpPr>
        <p:spPr bwMode="auto">
          <a:xfrm flipV="1">
            <a:off x="7315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827584" y="404664"/>
            <a:ext cx="5976664" cy="5904656"/>
          </a:xfrm>
          <a:prstGeom prst="rect">
            <a:avLst/>
          </a:prstGeom>
          <a:noFill/>
          <a:ln w="9525">
            <a:solidFill>
              <a:schemeClr val="tx1"/>
            </a:solidFill>
            <a:miter lim="800000"/>
            <a:headEnd/>
            <a:tailEnd/>
          </a:ln>
          <a:effectLst/>
        </p:spPr>
        <p:txBody>
          <a:bodyPr wrap="none" anchor="ctr"/>
          <a:lstStyle/>
          <a:p>
            <a:endParaRPr lang="ja-JP" altLang="en-US"/>
          </a:p>
        </p:txBody>
      </p:sp>
      <p:sp>
        <p:nvSpPr>
          <p:cNvPr id="17411" name="Line 3"/>
          <p:cNvSpPr>
            <a:spLocks noChangeShapeType="1"/>
          </p:cNvSpPr>
          <p:nvPr/>
        </p:nvSpPr>
        <p:spPr bwMode="auto">
          <a:xfrm flipH="1">
            <a:off x="323528" y="3212976"/>
            <a:ext cx="8640960" cy="0"/>
          </a:xfrm>
          <a:prstGeom prst="line">
            <a:avLst/>
          </a:prstGeom>
          <a:noFill/>
          <a:ln w="38100">
            <a:solidFill>
              <a:schemeClr val="tx1"/>
            </a:solidFill>
            <a:round/>
            <a:headEnd/>
            <a:tailEnd/>
          </a:ln>
          <a:effectLst/>
        </p:spPr>
        <p:txBody>
          <a:bodyPr wrap="none" anchor="ctr"/>
          <a:lstStyle/>
          <a:p>
            <a:endParaRPr lang="ja-JP" altLang="en-US"/>
          </a:p>
        </p:txBody>
      </p:sp>
      <p:sp>
        <p:nvSpPr>
          <p:cNvPr id="17422" name="Oval 14"/>
          <p:cNvSpPr>
            <a:spLocks noChangeArrowheads="1"/>
          </p:cNvSpPr>
          <p:nvPr/>
        </p:nvSpPr>
        <p:spPr bwMode="auto">
          <a:xfrm>
            <a:off x="3851920" y="4221088"/>
            <a:ext cx="2952328" cy="1080120"/>
          </a:xfrm>
          <a:prstGeom prst="ellipse">
            <a:avLst/>
          </a:prstGeom>
          <a:solidFill>
            <a:schemeClr val="bg1"/>
          </a:solidFill>
          <a:ln w="12700">
            <a:solidFill>
              <a:schemeClr val="tx1"/>
            </a:solidFill>
            <a:prstDash val="lgDashDotDot"/>
            <a:round/>
            <a:headEnd/>
            <a:tailEnd/>
          </a:ln>
          <a:effectLst/>
        </p:spPr>
        <p:txBody>
          <a:bodyPr wrap="none" anchor="ctr"/>
          <a:lstStyle/>
          <a:p>
            <a:pPr algn="ctr"/>
            <a:r>
              <a:rPr lang="ja-JP" altLang="en-US" sz="4000" dirty="0" smtClean="0">
                <a:latin typeface="Times New Roman" pitchFamily="18" charset="0"/>
              </a:rPr>
              <a:t>無料タクシー</a:t>
            </a:r>
            <a:endParaRPr lang="ja-JP" altLang="en-US" sz="4000" dirty="0">
              <a:latin typeface="Times New Roman" pitchFamily="18" charset="0"/>
            </a:endParaRPr>
          </a:p>
        </p:txBody>
      </p:sp>
      <p:sp>
        <p:nvSpPr>
          <p:cNvPr id="17426" name="Line 18"/>
          <p:cNvSpPr>
            <a:spLocks noChangeShapeType="1"/>
          </p:cNvSpPr>
          <p:nvPr/>
        </p:nvSpPr>
        <p:spPr bwMode="auto">
          <a:xfrm>
            <a:off x="8244408" y="2420888"/>
            <a:ext cx="0" cy="1584176"/>
          </a:xfrm>
          <a:prstGeom prst="line">
            <a:avLst/>
          </a:prstGeom>
          <a:noFill/>
          <a:ln w="57150">
            <a:solidFill>
              <a:schemeClr val="tx1"/>
            </a:solidFill>
            <a:round/>
            <a:headEnd type="triangle" w="med" len="med"/>
            <a:tailEnd type="triangle" w="med" len="med"/>
          </a:ln>
          <a:effectLst/>
        </p:spPr>
        <p:txBody>
          <a:bodyPr wrap="none" anchor="ctr"/>
          <a:lstStyle/>
          <a:p>
            <a:endParaRPr lang="ja-JP" altLang="en-US"/>
          </a:p>
        </p:txBody>
      </p:sp>
      <p:sp>
        <p:nvSpPr>
          <p:cNvPr id="17427" name="Text Box 19"/>
          <p:cNvSpPr txBox="1">
            <a:spLocks noChangeArrowheads="1"/>
          </p:cNvSpPr>
          <p:nvPr/>
        </p:nvSpPr>
        <p:spPr bwMode="auto">
          <a:xfrm>
            <a:off x="7681892" y="1628800"/>
            <a:ext cx="1210588" cy="707886"/>
          </a:xfrm>
          <a:prstGeom prst="rect">
            <a:avLst/>
          </a:prstGeom>
          <a:noFill/>
          <a:ln w="9525">
            <a:solidFill>
              <a:schemeClr val="tx1">
                <a:lumMod val="95000"/>
                <a:lumOff val="5000"/>
              </a:schemeClr>
            </a:solidFill>
            <a:miter lim="800000"/>
            <a:headEnd/>
            <a:tailEnd/>
          </a:ln>
          <a:effectLst/>
        </p:spPr>
        <p:txBody>
          <a:bodyPr wrap="none">
            <a:spAutoFit/>
          </a:bodyPr>
          <a:lstStyle/>
          <a:p>
            <a:r>
              <a:rPr lang="ja-JP" altLang="en-US" sz="4000" dirty="0">
                <a:solidFill>
                  <a:schemeClr val="tx1">
                    <a:lumMod val="95000"/>
                    <a:lumOff val="5000"/>
                  </a:schemeClr>
                </a:solidFill>
                <a:latin typeface="Times New Roman" pitchFamily="18" charset="0"/>
              </a:rPr>
              <a:t>有償</a:t>
            </a:r>
          </a:p>
        </p:txBody>
      </p:sp>
      <p:sp>
        <p:nvSpPr>
          <p:cNvPr id="17428" name="Text Box 20"/>
          <p:cNvSpPr txBox="1">
            <a:spLocks noChangeArrowheads="1"/>
          </p:cNvSpPr>
          <p:nvPr/>
        </p:nvSpPr>
        <p:spPr bwMode="auto">
          <a:xfrm>
            <a:off x="7609884" y="4449306"/>
            <a:ext cx="1210588" cy="707886"/>
          </a:xfrm>
          <a:prstGeom prst="rect">
            <a:avLst/>
          </a:prstGeom>
          <a:noFill/>
          <a:ln w="9525">
            <a:solidFill>
              <a:schemeClr val="tx1">
                <a:lumMod val="95000"/>
                <a:lumOff val="5000"/>
              </a:schemeClr>
            </a:solidFill>
            <a:miter lim="800000"/>
            <a:headEnd/>
            <a:tailEnd/>
          </a:ln>
          <a:effectLst/>
        </p:spPr>
        <p:txBody>
          <a:bodyPr wrap="none">
            <a:spAutoFit/>
          </a:bodyPr>
          <a:lstStyle/>
          <a:p>
            <a:r>
              <a:rPr lang="ja-JP" altLang="en-US" sz="4000" dirty="0">
                <a:solidFill>
                  <a:schemeClr val="tx1">
                    <a:lumMod val="95000"/>
                    <a:lumOff val="5000"/>
                  </a:schemeClr>
                </a:solidFill>
                <a:latin typeface="Times New Roman" pitchFamily="18" charset="0"/>
              </a:rPr>
              <a:t>無償</a:t>
            </a:r>
          </a:p>
        </p:txBody>
      </p:sp>
      <p:sp>
        <p:nvSpPr>
          <p:cNvPr id="17429" name="Text Box 21"/>
          <p:cNvSpPr txBox="1">
            <a:spLocks noChangeArrowheads="1"/>
          </p:cNvSpPr>
          <p:nvPr/>
        </p:nvSpPr>
        <p:spPr bwMode="auto">
          <a:xfrm>
            <a:off x="1835696" y="3214717"/>
            <a:ext cx="4373313" cy="646331"/>
          </a:xfrm>
          <a:prstGeom prst="rect">
            <a:avLst/>
          </a:prstGeom>
          <a:noFill/>
          <a:ln w="9525">
            <a:noFill/>
            <a:miter lim="800000"/>
            <a:headEnd/>
            <a:tailEnd/>
          </a:ln>
          <a:effectLst/>
        </p:spPr>
        <p:txBody>
          <a:bodyPr wrap="none">
            <a:spAutoFit/>
          </a:bodyPr>
          <a:lstStyle/>
          <a:p>
            <a:r>
              <a:rPr lang="ja-JP" altLang="en-US" sz="3600" dirty="0" smtClean="0">
                <a:latin typeface="Times New Roman" pitchFamily="18" charset="0"/>
              </a:rPr>
              <a:t>Ｇｏｏｇｌｅ料に含まれる</a:t>
            </a:r>
            <a:endParaRPr lang="ja-JP" altLang="en-US" sz="3600" dirty="0">
              <a:latin typeface="Times New Roman" pitchFamily="18" charset="0"/>
            </a:endParaRPr>
          </a:p>
        </p:txBody>
      </p:sp>
      <p:sp>
        <p:nvSpPr>
          <p:cNvPr id="17430" name="Text Box 22"/>
          <p:cNvSpPr txBox="1">
            <a:spLocks noChangeArrowheads="1"/>
          </p:cNvSpPr>
          <p:nvPr/>
        </p:nvSpPr>
        <p:spPr bwMode="auto">
          <a:xfrm>
            <a:off x="1547664" y="2422629"/>
            <a:ext cx="4826962" cy="646331"/>
          </a:xfrm>
          <a:prstGeom prst="rect">
            <a:avLst/>
          </a:prstGeom>
          <a:noFill/>
          <a:ln w="9525">
            <a:noFill/>
            <a:miter lim="800000"/>
            <a:headEnd/>
            <a:tailEnd/>
          </a:ln>
          <a:effectLst/>
        </p:spPr>
        <p:txBody>
          <a:bodyPr wrap="none">
            <a:spAutoFit/>
          </a:bodyPr>
          <a:lstStyle/>
          <a:p>
            <a:r>
              <a:rPr lang="ja-JP" altLang="en-US" sz="3600" dirty="0" smtClean="0">
                <a:latin typeface="Times New Roman" pitchFamily="18" charset="0"/>
              </a:rPr>
              <a:t>Ｇｏｏｇｌｅ料に含まれない</a:t>
            </a:r>
            <a:endParaRPr lang="ja-JP" altLang="en-US" sz="3600" dirty="0">
              <a:latin typeface="Times New Roman" pitchFamily="18" charset="0"/>
            </a:endParaRPr>
          </a:p>
        </p:txBody>
      </p:sp>
      <p:sp>
        <p:nvSpPr>
          <p:cNvPr id="17431" name="Text Box 23"/>
          <p:cNvSpPr txBox="1">
            <a:spLocks noChangeArrowheads="1"/>
          </p:cNvSpPr>
          <p:nvPr/>
        </p:nvSpPr>
        <p:spPr bwMode="auto">
          <a:xfrm>
            <a:off x="6804248" y="1491765"/>
            <a:ext cx="738664" cy="3665427"/>
          </a:xfrm>
          <a:prstGeom prst="rect">
            <a:avLst/>
          </a:prstGeom>
          <a:noFill/>
          <a:ln w="9525">
            <a:noFill/>
            <a:miter lim="800000"/>
            <a:headEnd/>
            <a:tailEnd/>
          </a:ln>
          <a:effectLst/>
        </p:spPr>
        <p:txBody>
          <a:bodyPr vert="eaVert" wrap="none">
            <a:spAutoFit/>
          </a:bodyPr>
          <a:lstStyle/>
          <a:p>
            <a:r>
              <a:rPr lang="ja-JP" altLang="en-US" sz="3600" dirty="0">
                <a:latin typeface="Times New Roman" pitchFamily="18" charset="0"/>
              </a:rPr>
              <a:t>経営者のポリシー</a:t>
            </a:r>
          </a:p>
        </p:txBody>
      </p:sp>
      <p:sp>
        <p:nvSpPr>
          <p:cNvPr id="42" name="Oval 14"/>
          <p:cNvSpPr>
            <a:spLocks noChangeArrowheads="1"/>
          </p:cNvSpPr>
          <p:nvPr/>
        </p:nvSpPr>
        <p:spPr bwMode="auto">
          <a:xfrm>
            <a:off x="3923928" y="1700808"/>
            <a:ext cx="2880320" cy="792088"/>
          </a:xfrm>
          <a:prstGeom prst="ellipse">
            <a:avLst/>
          </a:prstGeom>
          <a:solidFill>
            <a:schemeClr val="bg1"/>
          </a:solidFill>
          <a:ln w="19050">
            <a:solidFill>
              <a:schemeClr val="tx1"/>
            </a:solidFill>
            <a:prstDash val="lgDashDotDot"/>
            <a:round/>
            <a:headEnd/>
            <a:tailEnd/>
          </a:ln>
          <a:effectLst/>
        </p:spPr>
        <p:txBody>
          <a:bodyPr wrap="none" anchor="ctr"/>
          <a:lstStyle/>
          <a:p>
            <a:pPr algn="ctr"/>
            <a:r>
              <a:rPr lang="ja-JP" altLang="en-US" sz="4000" dirty="0" smtClean="0">
                <a:latin typeface="Times New Roman" pitchFamily="18" charset="0"/>
              </a:rPr>
              <a:t>有料宿泊</a:t>
            </a:r>
            <a:endParaRPr lang="ja-JP" altLang="en-US" sz="4000" dirty="0">
              <a:latin typeface="Times New Roman" pitchFamily="18" charset="0"/>
            </a:endParaRPr>
          </a:p>
        </p:txBody>
      </p:sp>
      <p:sp>
        <p:nvSpPr>
          <p:cNvPr id="44" name="Oval 14"/>
          <p:cNvSpPr>
            <a:spLocks noChangeArrowheads="1"/>
          </p:cNvSpPr>
          <p:nvPr/>
        </p:nvSpPr>
        <p:spPr bwMode="auto">
          <a:xfrm>
            <a:off x="1259632" y="5301208"/>
            <a:ext cx="5040560" cy="980728"/>
          </a:xfrm>
          <a:prstGeom prst="ellipse">
            <a:avLst/>
          </a:prstGeom>
          <a:solidFill>
            <a:schemeClr val="bg1"/>
          </a:solidFill>
          <a:ln w="38100" cmpd="dbl">
            <a:solidFill>
              <a:schemeClr val="tx1"/>
            </a:solidFill>
            <a:round/>
            <a:headEnd/>
            <a:tailEnd/>
          </a:ln>
          <a:effectLst/>
        </p:spPr>
        <p:txBody>
          <a:bodyPr wrap="none" anchor="ctr"/>
          <a:lstStyle/>
          <a:p>
            <a:pPr algn="ctr"/>
            <a:r>
              <a:rPr lang="ja-JP" altLang="en-US" sz="5400" dirty="0" smtClean="0">
                <a:latin typeface="Times New Roman" pitchFamily="18" charset="0"/>
              </a:rPr>
              <a:t>検索・案内</a:t>
            </a:r>
            <a:endParaRPr lang="ja-JP" altLang="en-US" sz="5400" dirty="0">
              <a:latin typeface="Times New Roman" pitchFamily="18" charset="0"/>
            </a:endParaRPr>
          </a:p>
        </p:txBody>
      </p:sp>
      <p:sp>
        <p:nvSpPr>
          <p:cNvPr id="45" name="Oval 14"/>
          <p:cNvSpPr>
            <a:spLocks noChangeArrowheads="1"/>
          </p:cNvSpPr>
          <p:nvPr/>
        </p:nvSpPr>
        <p:spPr bwMode="auto">
          <a:xfrm>
            <a:off x="3203848" y="476672"/>
            <a:ext cx="2871936" cy="1224136"/>
          </a:xfrm>
          <a:prstGeom prst="ellipse">
            <a:avLst/>
          </a:prstGeom>
          <a:solidFill>
            <a:schemeClr val="bg1"/>
          </a:solidFill>
          <a:ln w="38100" cmpd="dbl">
            <a:solidFill>
              <a:schemeClr val="tx1">
                <a:lumMod val="95000"/>
                <a:lumOff val="5000"/>
              </a:schemeClr>
            </a:solidFill>
            <a:round/>
            <a:headEnd/>
            <a:tailEnd/>
          </a:ln>
          <a:effectLst/>
        </p:spPr>
        <p:txBody>
          <a:bodyPr wrap="none" anchor="ctr"/>
          <a:lstStyle/>
          <a:p>
            <a:pPr algn="ctr"/>
            <a:r>
              <a:rPr lang="ja-JP" altLang="en-US" sz="5400" dirty="0" smtClean="0">
                <a:latin typeface="Times New Roman" pitchFamily="18" charset="0"/>
              </a:rPr>
              <a:t>広告</a:t>
            </a:r>
            <a:endParaRPr lang="ja-JP" altLang="en-US" sz="5400" dirty="0">
              <a:latin typeface="Times New Roman" pitchFamily="18" charset="0"/>
            </a:endParaRPr>
          </a:p>
        </p:txBody>
      </p:sp>
      <p:sp>
        <p:nvSpPr>
          <p:cNvPr id="16" name="Oval 14"/>
          <p:cNvSpPr>
            <a:spLocks noChangeArrowheads="1"/>
          </p:cNvSpPr>
          <p:nvPr/>
        </p:nvSpPr>
        <p:spPr bwMode="auto">
          <a:xfrm>
            <a:off x="1187624" y="548680"/>
            <a:ext cx="1800200" cy="1584176"/>
          </a:xfrm>
          <a:prstGeom prst="ellipse">
            <a:avLst/>
          </a:prstGeom>
          <a:solidFill>
            <a:schemeClr val="bg1"/>
          </a:solidFill>
          <a:ln w="57150" cmpd="dbl">
            <a:solidFill>
              <a:schemeClr val="tx1"/>
            </a:solidFill>
            <a:round/>
            <a:headEnd/>
            <a:tailEnd/>
          </a:ln>
          <a:effectLst/>
        </p:spPr>
        <p:txBody>
          <a:bodyPr wrap="none" anchor="ctr"/>
          <a:lstStyle/>
          <a:p>
            <a:pPr algn="ctr"/>
            <a:r>
              <a:rPr lang="ja-JP" altLang="en-US" sz="4000" dirty="0" smtClean="0">
                <a:latin typeface="Times New Roman" pitchFamily="18" charset="0"/>
              </a:rPr>
              <a:t>物販</a:t>
            </a:r>
            <a:endParaRPr lang="ja-JP" altLang="en-US" sz="4000" dirty="0">
              <a:latin typeface="Times New Roman" pitchFamily="18" charset="0"/>
            </a:endParaRPr>
          </a:p>
        </p:txBody>
      </p:sp>
      <p:sp>
        <p:nvSpPr>
          <p:cNvPr id="17" name="Oval 14"/>
          <p:cNvSpPr>
            <a:spLocks noChangeArrowheads="1"/>
          </p:cNvSpPr>
          <p:nvPr/>
        </p:nvSpPr>
        <p:spPr bwMode="auto">
          <a:xfrm>
            <a:off x="899592" y="4077072"/>
            <a:ext cx="2448272" cy="1224136"/>
          </a:xfrm>
          <a:prstGeom prst="ellipse">
            <a:avLst/>
          </a:prstGeom>
          <a:solidFill>
            <a:schemeClr val="bg1"/>
          </a:solidFill>
          <a:ln w="19050">
            <a:solidFill>
              <a:schemeClr val="tx1"/>
            </a:solidFill>
            <a:round/>
            <a:headEnd/>
            <a:tailEnd/>
          </a:ln>
          <a:effectLst/>
        </p:spPr>
        <p:txBody>
          <a:bodyPr wrap="none" anchor="ctr"/>
          <a:lstStyle/>
          <a:p>
            <a:pPr algn="ctr"/>
            <a:r>
              <a:rPr lang="ja-JP" altLang="en-US" sz="2800" dirty="0" smtClean="0">
                <a:latin typeface="Times New Roman" pitchFamily="18" charset="0"/>
              </a:rPr>
              <a:t>ニュース</a:t>
            </a:r>
            <a:endParaRPr lang="ja-JP" altLang="en-US" sz="2800" dirty="0">
              <a:latin typeface="Times New Roman" pitchFamily="18" charset="0"/>
            </a:endParaRPr>
          </a:p>
        </p:txBody>
      </p:sp>
      <p:sp>
        <p:nvSpPr>
          <p:cNvPr id="18" name="下矢印 17"/>
          <p:cNvSpPr/>
          <p:nvPr/>
        </p:nvSpPr>
        <p:spPr>
          <a:xfrm>
            <a:off x="4932040" y="2276872"/>
            <a:ext cx="2088232" cy="2808312"/>
          </a:xfrm>
          <a:prstGeom prst="downArrow">
            <a:avLst/>
          </a:prstGeom>
          <a:noFill/>
          <a:ln w="3175">
            <a:solidFill>
              <a:schemeClr val="tx1">
                <a:lumMod val="95000"/>
                <a:lumOff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457200" y="2574032"/>
            <a:ext cx="8229600" cy="1143000"/>
          </a:xfrm>
          <a:solidFill>
            <a:schemeClr val="bg1"/>
          </a:solidFill>
          <a:ln w="38100">
            <a:solidFill>
              <a:schemeClr val="tx1">
                <a:lumMod val="95000"/>
                <a:lumOff val="5000"/>
              </a:schemeClr>
            </a:solidFill>
          </a:ln>
        </p:spPr>
        <p:txBody>
          <a:bodyPr/>
          <a:lstStyle/>
          <a:p>
            <a:r>
              <a:rPr kumimoji="1" lang="ja-JP" altLang="en-US" dirty="0" smtClean="0"/>
              <a:t>無料送迎タクシー</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chemeClr val="bg1"/>
          </a:solidFill>
          <a:ln w="57150">
            <a:solidFill>
              <a:schemeClr val="tx1"/>
            </a:solidFill>
          </a:ln>
        </p:spPr>
        <p:txBody>
          <a:bodyPr>
            <a:normAutofit fontScale="90000"/>
          </a:bodyPr>
          <a:lstStyle/>
          <a:p>
            <a:r>
              <a:rPr lang="en-US" altLang="ja-JP" b="1" dirty="0" smtClean="0"/>
              <a:t>Google</a:t>
            </a:r>
            <a:r>
              <a:rPr lang="ja-JP" altLang="en-US" b="1" dirty="0" smtClean="0"/>
              <a:t>が新たな広告戦略</a:t>
            </a:r>
            <a:r>
              <a:rPr lang="en-US" altLang="ja-JP" b="1" dirty="0" smtClean="0"/>
              <a:t/>
            </a:r>
            <a:br>
              <a:rPr lang="en-US" altLang="ja-JP" b="1" dirty="0" smtClean="0"/>
            </a:br>
            <a:r>
              <a:rPr lang="ja-JP" altLang="en-US" b="1" dirty="0" smtClean="0"/>
              <a:t>実店舗への無料送迎タクシーの特許取得</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en-US" altLang="ja-JP" sz="4300" dirty="0" smtClean="0"/>
              <a:t>Google</a:t>
            </a:r>
            <a:r>
              <a:rPr lang="ja-JP" altLang="en-US" sz="4300" dirty="0" smtClean="0"/>
              <a:t>は約四百</a:t>
            </a:r>
            <a:r>
              <a:rPr lang="ja-JP" altLang="en-US" sz="4300" b="1" dirty="0" smtClean="0"/>
              <a:t>億ドル</a:t>
            </a:r>
            <a:r>
              <a:rPr lang="ja-JP" altLang="en-US" sz="4300" dirty="0" smtClean="0"/>
              <a:t>の広告売上</a:t>
            </a:r>
            <a:endParaRPr lang="en-US" altLang="ja-JP" sz="4300" dirty="0" smtClean="0"/>
          </a:p>
          <a:p>
            <a:r>
              <a:rPr lang="en-US" altLang="ja-JP" sz="4300" dirty="0" smtClean="0"/>
              <a:t>Google</a:t>
            </a:r>
            <a:r>
              <a:rPr lang="ja-JP" altLang="en-US" sz="4300" dirty="0" smtClean="0"/>
              <a:t>は広告技術に関する新たな特許を取得　オンライン広告で見込みのある顧客を無料もしくはディスカウントしたタクシーに乗せて実店舗まで送迎するサービス</a:t>
            </a:r>
            <a:endParaRPr lang="en-US" altLang="ja-JP" sz="4300" dirty="0" smtClean="0"/>
          </a:p>
          <a:p>
            <a:r>
              <a:rPr lang="en-US" altLang="ja-JP" sz="2800" dirty="0" smtClean="0">
                <a:hlinkClick r:id="rId3"/>
              </a:rPr>
              <a:t>http://gigazine.net/news/20140127-google-free-taxi/</a:t>
            </a:r>
            <a:endParaRPr lang="en-US" altLang="ja-JP" sz="2800" dirty="0" smtClean="0"/>
          </a:p>
          <a:p>
            <a:r>
              <a:rPr lang="ja-JP" altLang="en-US" dirty="0" smtClean="0"/>
              <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620688"/>
            <a:ext cx="8964488" cy="6048672"/>
          </a:xfrm>
        </p:spPr>
        <p:txBody>
          <a:bodyPr>
            <a:normAutofit/>
          </a:bodyPr>
          <a:lstStyle/>
          <a:p>
            <a:r>
              <a:rPr lang="ja-JP" altLang="en-US" sz="4000" dirty="0" smtClean="0"/>
              <a:t>オンライン型店舗が増加する一方で既存店舗型小売店は来客数減少傾向</a:t>
            </a:r>
            <a:endParaRPr lang="en-US" altLang="ja-JP" sz="4000" dirty="0" smtClean="0"/>
          </a:p>
          <a:p>
            <a:r>
              <a:rPr lang="en-US" altLang="ja-JP" sz="4000" dirty="0" smtClean="0">
                <a:solidFill>
                  <a:schemeClr val="tx1">
                    <a:lumMod val="95000"/>
                    <a:lumOff val="5000"/>
                  </a:schemeClr>
                </a:solidFill>
              </a:rPr>
              <a:t>Google</a:t>
            </a:r>
            <a:r>
              <a:rPr lang="ja-JP" altLang="en-US" sz="4000" dirty="0" smtClean="0">
                <a:solidFill>
                  <a:schemeClr val="tx1">
                    <a:lumMod val="95000"/>
                    <a:lumOff val="5000"/>
                  </a:schemeClr>
                </a:solidFill>
              </a:rPr>
              <a:t>では従来のオンライン広告に加え、見込みのある顧客を「お出迎え」することで実店舗への誘導と売上の獲得を狙うというシステムを考案</a:t>
            </a:r>
            <a:endParaRPr lang="en-US" altLang="ja-JP" sz="4000" dirty="0" smtClean="0">
              <a:solidFill>
                <a:schemeClr val="tx1">
                  <a:lumMod val="95000"/>
                  <a:lumOff val="5000"/>
                </a:schemeClr>
              </a:solidFill>
            </a:endParaRPr>
          </a:p>
          <a:p>
            <a:r>
              <a:rPr lang="ja-JP" altLang="en-US" sz="4800" dirty="0" smtClean="0">
                <a:solidFill>
                  <a:schemeClr val="tx1">
                    <a:lumMod val="95000"/>
                    <a:lumOff val="5000"/>
                  </a:schemeClr>
                </a:solidFill>
              </a:rPr>
              <a:t>カジノが上得意客に無料航空券を配るのと同じ発想</a:t>
            </a:r>
            <a:r>
              <a:rPr lang="ja-JP" altLang="en-US" dirty="0" smtClean="0"/>
              <a:t/>
            </a:r>
            <a:br>
              <a:rPr lang="ja-JP" altLang="en-US" dirty="0" smtClean="0"/>
            </a:b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err="1" smtClean="0"/>
              <a:t>Uber</a:t>
            </a:r>
            <a:r>
              <a:rPr kumimoji="1" lang="ja-JP" altLang="en-US" dirty="0" smtClean="0"/>
              <a:t>の報道　</a:t>
            </a:r>
            <a:r>
              <a:rPr kumimoji="1" lang="en-US" altLang="ja-JP" dirty="0" smtClean="0"/>
              <a:t>WSJ</a:t>
            </a:r>
            <a:r>
              <a:rPr kumimoji="1" lang="ja-JP" altLang="en-US" dirty="0" smtClean="0"/>
              <a:t>のライヴ</a:t>
            </a:r>
            <a:endParaRPr kumimoji="1" lang="ja-JP" altLang="en-US" dirty="0"/>
          </a:p>
        </p:txBody>
      </p:sp>
      <p:sp>
        <p:nvSpPr>
          <p:cNvPr id="3" name="コンテンツ プレースホルダ 2"/>
          <p:cNvSpPr>
            <a:spLocks noGrp="1"/>
          </p:cNvSpPr>
          <p:nvPr>
            <p:ph idx="1"/>
          </p:nvPr>
        </p:nvSpPr>
        <p:spPr>
          <a:xfrm>
            <a:off x="457200" y="1600201"/>
            <a:ext cx="8229600" cy="1684784"/>
          </a:xfrm>
        </p:spPr>
        <p:txBody>
          <a:bodyPr/>
          <a:lstStyle/>
          <a:p>
            <a:r>
              <a:rPr lang="en-US" altLang="ja-JP" dirty="0" smtClean="0">
                <a:solidFill>
                  <a:schemeClr val="tx1">
                    <a:lumMod val="95000"/>
                    <a:lumOff val="5000"/>
                  </a:schemeClr>
                </a:solidFill>
                <a:hlinkClick r:id="rId2"/>
              </a:rPr>
              <a:t>http://jp.wsj.com/news/articles/SB10001424052702304826804579619272713612770?mod=uzabase</a:t>
            </a:r>
            <a:endParaRPr lang="en-US" altLang="ja-JP" dirty="0" smtClean="0">
              <a:solidFill>
                <a:schemeClr val="tx1">
                  <a:lumMod val="95000"/>
                  <a:lumOff val="5000"/>
                </a:schemeClr>
              </a:solidFill>
            </a:endParaRPr>
          </a:p>
        </p:txBody>
      </p:sp>
      <p:sp>
        <p:nvSpPr>
          <p:cNvPr id="5" name="タイトル 1"/>
          <p:cNvSpPr txBox="1">
            <a:spLocks/>
          </p:cNvSpPr>
          <p:nvPr/>
        </p:nvSpPr>
        <p:spPr>
          <a:xfrm>
            <a:off x="323528" y="3510136"/>
            <a:ext cx="8515672" cy="1935088"/>
          </a:xfrm>
          <a:prstGeom prst="rect">
            <a:avLst/>
          </a:prstGeom>
          <a:ln>
            <a:solidFill>
              <a:schemeClr val="accent1"/>
            </a:solidFill>
          </a:ln>
        </p:spPr>
        <p:txBody>
          <a:bodyPr vert="horz" lIns="91440" tIns="45720" rIns="91440" bIns="45720" rtlCol="0" anchor="ctr">
            <a:normAutofit/>
          </a:bodyPr>
          <a:lstStyle/>
          <a:p>
            <a:pPr algn="ctr">
              <a:spcBef>
                <a:spcPct val="0"/>
              </a:spcBef>
            </a:pPr>
            <a:r>
              <a:rPr lang="en-US" altLang="ja-JP" sz="4400" dirty="0" err="1" smtClean="0"/>
              <a:t>Uber</a:t>
            </a:r>
            <a:r>
              <a:rPr lang="ja-JP" altLang="en-US" sz="4400" dirty="0" smtClean="0"/>
              <a:t>の幹部は</a:t>
            </a:r>
            <a:r>
              <a:rPr lang="en-US" altLang="ja-JP" sz="4400" dirty="0" smtClean="0"/>
              <a:t> “</a:t>
            </a:r>
            <a:r>
              <a:rPr lang="ja-JP" altLang="en-US" sz="4400" dirty="0" smtClean="0"/>
              <a:t>街を変える。それは第三のレールだ</a:t>
            </a:r>
            <a:r>
              <a:rPr lang="en-US" altLang="ja-JP" sz="4400" dirty="0" smtClean="0"/>
              <a:t>” </a:t>
            </a:r>
            <a:r>
              <a:rPr lang="ja-JP" altLang="en-US" sz="4400" dirty="0" smtClean="0"/>
              <a:t>といっています。</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85000"/>
                <a:lumOff val="15000"/>
              </a:schemeClr>
            </a:solidFill>
          </a:ln>
        </p:spPr>
        <p:txBody>
          <a:bodyPr>
            <a:normAutofit fontScale="90000"/>
          </a:bodyPr>
          <a:lstStyle/>
          <a:p>
            <a:r>
              <a:rPr lang="ja-JP" altLang="en-US" b="1" dirty="0" smtClean="0"/>
              <a:t>グーグル、ネット広告から実店舗に行く利用者を追跡</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広告主はインターネットの検索結果の横にリンクを掲載できる。ユーザーが広告をクリックし、広告主のウェブサイトを訪問すると、グーグルは料金を受け取れる。</a:t>
            </a:r>
            <a:endParaRPr lang="en-US" altLang="ja-JP" dirty="0" smtClean="0"/>
          </a:p>
          <a:p>
            <a:r>
              <a:rPr lang="ja-JP" altLang="en-US" dirty="0" smtClean="0"/>
              <a:t>もし人々が広告をクリックしているだけではなく、実際に何かを買っていることをグーグルが示せれば、それはまさに聖杯を獲得したことになろう</a:t>
            </a:r>
            <a:endParaRPr kumimoji="1" lang="ja-JP" alt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27186"/>
            <a:ext cx="8229600" cy="1417638"/>
          </a:xfrm>
          <a:solidFill>
            <a:schemeClr val="bg1"/>
          </a:solidFill>
          <a:ln w="38100">
            <a:solidFill>
              <a:schemeClr val="tx1"/>
            </a:solidFill>
          </a:ln>
        </p:spPr>
        <p:txBody>
          <a:bodyPr>
            <a:normAutofit fontScale="90000"/>
          </a:bodyPr>
          <a:lstStyle/>
          <a:p>
            <a:r>
              <a:rPr lang="ja-JP" altLang="ja-JP" dirty="0" smtClean="0">
                <a:solidFill>
                  <a:schemeClr val="tx1">
                    <a:lumMod val="95000"/>
                    <a:lumOff val="5000"/>
                  </a:schemeClr>
                </a:solidFill>
              </a:rPr>
              <a:t>「顔パス」決済</a:t>
            </a:r>
            <a:r>
              <a:rPr lang="en-US" altLang="ja-JP" dirty="0" smtClean="0">
                <a:solidFill>
                  <a:srgbClr val="FF0000"/>
                </a:solidFill>
              </a:rPr>
              <a:t/>
            </a:r>
            <a:br>
              <a:rPr lang="en-US" altLang="ja-JP" dirty="0" smtClean="0">
                <a:solidFill>
                  <a:srgbClr val="FF0000"/>
                </a:solidFill>
              </a:rPr>
            </a:br>
            <a:r>
              <a:rPr lang="ja-JP" altLang="ja-JP" b="1" dirty="0" smtClean="0"/>
              <a:t>決済非現金</a:t>
            </a:r>
            <a:r>
              <a:rPr lang="ja-JP" altLang="en-US" b="1" dirty="0" smtClean="0"/>
              <a:t>化</a:t>
            </a:r>
            <a:r>
              <a:rPr lang="ja-JP" altLang="ja-JP" b="1" dirty="0" smtClean="0"/>
              <a:t>が急増　</a:t>
            </a:r>
            <a:endParaRPr kumimoji="1" lang="ja-JP" altLang="en-US" dirty="0"/>
          </a:p>
        </p:txBody>
      </p:sp>
      <p:sp>
        <p:nvSpPr>
          <p:cNvPr id="3" name="コンテンツ プレースホルダ 2"/>
          <p:cNvSpPr>
            <a:spLocks noGrp="1"/>
          </p:cNvSpPr>
          <p:nvPr>
            <p:ph idx="1"/>
          </p:nvPr>
        </p:nvSpPr>
        <p:spPr>
          <a:xfrm>
            <a:off x="457200" y="2464296"/>
            <a:ext cx="8229600" cy="3845024"/>
          </a:xfrm>
        </p:spPr>
        <p:txBody>
          <a:bodyPr>
            <a:noAutofit/>
          </a:bodyPr>
          <a:lstStyle/>
          <a:p>
            <a:r>
              <a:rPr lang="ja-JP" altLang="ja-JP" sz="3600" dirty="0" smtClean="0">
                <a:solidFill>
                  <a:schemeClr val="tx1">
                    <a:lumMod val="95000"/>
                    <a:lumOff val="5000"/>
                  </a:schemeClr>
                </a:solidFill>
              </a:rPr>
              <a:t>米ペイパル</a:t>
            </a:r>
            <a:r>
              <a:rPr lang="ja-JP" altLang="ja-JP" sz="3600" dirty="0" smtClean="0"/>
              <a:t>はスマホの操作だけで済む</a:t>
            </a:r>
            <a:r>
              <a:rPr lang="ja-JP" altLang="ja-JP" sz="3600" dirty="0" smtClean="0">
                <a:solidFill>
                  <a:schemeClr val="tx1">
                    <a:lumMod val="95000"/>
                    <a:lumOff val="5000"/>
                  </a:schemeClr>
                </a:solidFill>
              </a:rPr>
              <a:t>「顔パス」決済</a:t>
            </a:r>
            <a:r>
              <a:rPr lang="ja-JP" altLang="ja-JP" sz="3600" dirty="0" smtClean="0"/>
              <a:t>を</a:t>
            </a:r>
            <a:r>
              <a:rPr lang="ja-JP" altLang="en-US" sz="3600" dirty="0" smtClean="0"/>
              <a:t>開始</a:t>
            </a:r>
            <a:endParaRPr lang="en-US" altLang="ja-JP" sz="3600" dirty="0" smtClean="0"/>
          </a:p>
          <a:p>
            <a:r>
              <a:rPr lang="ja-JP" altLang="ja-JP" sz="3600" dirty="0" smtClean="0"/>
              <a:t>あらかじめ決済を許可した店ではスマホの操作なしでも決済</a:t>
            </a:r>
            <a:r>
              <a:rPr lang="ja-JP" altLang="en-US" sz="3600" dirty="0" smtClean="0"/>
              <a:t>可能となる</a:t>
            </a:r>
            <a:endParaRPr lang="en-US" altLang="ja-JP" sz="3600" dirty="0" smtClean="0"/>
          </a:p>
          <a:p>
            <a:r>
              <a:rPr kumimoji="1" lang="ja-JP" altLang="en-US" sz="3600" dirty="0" smtClean="0">
                <a:solidFill>
                  <a:schemeClr val="tx1">
                    <a:lumMod val="95000"/>
                    <a:lumOff val="5000"/>
                  </a:schemeClr>
                </a:solidFill>
              </a:rPr>
              <a:t>顔パスタクシー　月極め定額乗り放題制</a:t>
            </a:r>
            <a:endParaRPr kumimoji="1" lang="ja-JP" altLang="en-US" sz="3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円/楕円 4"/>
          <p:cNvSpPr/>
          <p:nvPr/>
        </p:nvSpPr>
        <p:spPr>
          <a:xfrm>
            <a:off x="683568" y="332656"/>
            <a:ext cx="6048672"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ヒトの移動データ</a:t>
            </a:r>
            <a:endParaRPr kumimoji="1" lang="en-US" altLang="ja-JP" sz="4400" dirty="0" smtClean="0">
              <a:solidFill>
                <a:schemeClr val="tx1"/>
              </a:solidFill>
            </a:endParaRPr>
          </a:p>
          <a:p>
            <a:pPr algn="ctr"/>
            <a:r>
              <a:rPr lang="ja-JP" altLang="en-US" sz="4400" dirty="0" smtClean="0">
                <a:solidFill>
                  <a:schemeClr val="tx1"/>
                </a:solidFill>
              </a:rPr>
              <a:t>（特定多数）</a:t>
            </a:r>
            <a:endParaRPr kumimoji="1" lang="ja-JP" altLang="en-US" sz="4400" dirty="0">
              <a:solidFill>
                <a:schemeClr val="tx1"/>
              </a:solidFill>
            </a:endParaRPr>
          </a:p>
        </p:txBody>
      </p:sp>
      <p:sp>
        <p:nvSpPr>
          <p:cNvPr id="7" name="円/楕円 6"/>
          <p:cNvSpPr/>
          <p:nvPr/>
        </p:nvSpPr>
        <p:spPr>
          <a:xfrm>
            <a:off x="792088" y="4653136"/>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観光資源への</a:t>
            </a:r>
            <a:endParaRPr kumimoji="1" lang="en-US" altLang="ja-JP" sz="3600" dirty="0" smtClean="0">
              <a:solidFill>
                <a:schemeClr val="tx1"/>
              </a:solidFill>
            </a:endParaRPr>
          </a:p>
          <a:p>
            <a:pPr algn="ctr"/>
            <a:r>
              <a:rPr kumimoji="1" lang="ja-JP" altLang="en-US" sz="3600" dirty="0" smtClean="0">
                <a:solidFill>
                  <a:schemeClr val="tx1"/>
                </a:solidFill>
              </a:rPr>
              <a:t>反応データ</a:t>
            </a:r>
            <a:endParaRPr kumimoji="1" lang="en-US" altLang="ja-JP" sz="3600" dirty="0" smtClean="0">
              <a:solidFill>
                <a:schemeClr val="tx1"/>
              </a:solidFill>
            </a:endParaRPr>
          </a:p>
          <a:p>
            <a:pPr algn="ctr"/>
            <a:r>
              <a:rPr kumimoji="1" lang="ja-JP" altLang="en-US" sz="3600" dirty="0" smtClean="0">
                <a:solidFill>
                  <a:schemeClr val="tx1"/>
                </a:solidFill>
              </a:rPr>
              <a:t>（脳内反応情報）</a:t>
            </a:r>
            <a:endParaRPr kumimoji="1" lang="ja-JP" altLang="en-US" sz="3600" dirty="0">
              <a:solidFill>
                <a:schemeClr val="tx1"/>
              </a:solidFill>
            </a:endParaRPr>
          </a:p>
        </p:txBody>
      </p:sp>
      <p:sp>
        <p:nvSpPr>
          <p:cNvPr id="9" name="円/楕円 8"/>
          <p:cNvSpPr/>
          <p:nvPr/>
        </p:nvSpPr>
        <p:spPr>
          <a:xfrm>
            <a:off x="7164288" y="836712"/>
            <a:ext cx="1656184" cy="51125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400" dirty="0" smtClean="0">
                <a:solidFill>
                  <a:schemeClr val="tx1"/>
                </a:solidFill>
              </a:rPr>
              <a:t>マーケティングの科学化</a:t>
            </a:r>
            <a:endParaRPr kumimoji="1" lang="ja-JP" altLang="en-US" sz="4400" dirty="0">
              <a:solidFill>
                <a:schemeClr val="tx1"/>
              </a:solidFill>
            </a:endParaRPr>
          </a:p>
        </p:txBody>
      </p:sp>
      <p:sp>
        <p:nvSpPr>
          <p:cNvPr id="12" name="三方向矢印 11"/>
          <p:cNvSpPr/>
          <p:nvPr/>
        </p:nvSpPr>
        <p:spPr>
          <a:xfrm rot="5400000">
            <a:off x="4932040" y="2276872"/>
            <a:ext cx="2160240" cy="2304256"/>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7 13"/>
          <p:cNvSpPr/>
          <p:nvPr/>
        </p:nvSpPr>
        <p:spPr>
          <a:xfrm>
            <a:off x="1763688" y="2204864"/>
            <a:ext cx="2736304" cy="2376264"/>
          </a:xfrm>
          <a:prstGeom prst="star7">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ビッグデータ問題</a:t>
            </a:r>
            <a:endParaRPr kumimoji="1" lang="ja-JP" altLang="en-US" sz="3600" dirty="0">
              <a:solidFill>
                <a:schemeClr val="tx1"/>
              </a:solidFill>
            </a:endParaRPr>
          </a:p>
        </p:txBody>
      </p:sp>
      <p:sp>
        <p:nvSpPr>
          <p:cNvPr id="15" name="フローチャート : 磁気ディスク 14"/>
          <p:cNvSpPr/>
          <p:nvPr/>
        </p:nvSpPr>
        <p:spPr>
          <a:xfrm>
            <a:off x="6660232" y="5661248"/>
            <a:ext cx="1944216" cy="1080120"/>
          </a:xfrm>
          <a:prstGeom prst="flowChartMagneticDisk">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観光情報論</a:t>
            </a:r>
            <a:endParaRPr kumimoji="1" lang="ja-JP" altLang="en-US" dirty="0">
              <a:solidFill>
                <a:schemeClr val="tx1"/>
              </a:solidFill>
            </a:endParaRPr>
          </a:p>
        </p:txBody>
      </p:sp>
      <p:sp>
        <p:nvSpPr>
          <p:cNvPr id="16" name="フローチャート : 磁気ディスク 15"/>
          <p:cNvSpPr/>
          <p:nvPr/>
        </p:nvSpPr>
        <p:spPr>
          <a:xfrm>
            <a:off x="35496" y="2780928"/>
            <a:ext cx="1944216" cy="1080120"/>
          </a:xfrm>
          <a:prstGeom prst="flowChartMagneticDisk">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観光政策論</a:t>
            </a:r>
            <a:endParaRPr kumimoji="1" lang="ja-JP" altLang="en-US" dirty="0">
              <a:solidFill>
                <a:schemeClr val="tx1"/>
              </a:solidFill>
            </a:endParaRPr>
          </a:p>
        </p:txBody>
      </p:sp>
      <p:sp>
        <p:nvSpPr>
          <p:cNvPr id="10" name="フローチャート : 磁気ディスク 9"/>
          <p:cNvSpPr/>
          <p:nvPr/>
        </p:nvSpPr>
        <p:spPr>
          <a:xfrm>
            <a:off x="6444208" y="116632"/>
            <a:ext cx="1944216" cy="1080120"/>
          </a:xfrm>
          <a:prstGeom prst="flowChartMagneticDisk">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観光経営論</a:t>
            </a:r>
            <a:endParaRPr kumimoji="1" lang="ja-JP" altLang="en-US" dirty="0">
              <a:solidFill>
                <a:schemeClr val="tx1"/>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080120"/>
          </a:xfrm>
          <a:solidFill>
            <a:schemeClr val="bg1"/>
          </a:solidFill>
          <a:ln>
            <a:solidFill>
              <a:schemeClr val="tx1">
                <a:lumMod val="95000"/>
                <a:lumOff val="5000"/>
              </a:schemeClr>
            </a:solidFill>
          </a:ln>
        </p:spPr>
        <p:txBody>
          <a:bodyPr>
            <a:normAutofit/>
          </a:bodyPr>
          <a:lstStyle/>
          <a:p>
            <a:r>
              <a:rPr lang="en-US" altLang="ja-JP" sz="5400" dirty="0" smtClean="0"/>
              <a:t>Google Earth</a:t>
            </a:r>
            <a:endParaRPr kumimoji="1" lang="ja-JP" altLang="en-US" sz="5400" dirty="0"/>
          </a:p>
        </p:txBody>
      </p:sp>
      <p:sp>
        <p:nvSpPr>
          <p:cNvPr id="3" name="コンテンツ プレースホルダ 2"/>
          <p:cNvSpPr>
            <a:spLocks noGrp="1"/>
          </p:cNvSpPr>
          <p:nvPr>
            <p:ph idx="1"/>
          </p:nvPr>
        </p:nvSpPr>
        <p:spPr>
          <a:xfrm>
            <a:off x="323528" y="1412776"/>
            <a:ext cx="8363272" cy="5256584"/>
          </a:xfrm>
        </p:spPr>
        <p:txBody>
          <a:bodyPr>
            <a:normAutofit/>
          </a:bodyPr>
          <a:lstStyle/>
          <a:p>
            <a:r>
              <a:rPr lang="ja-JP" altLang="ja-JP" sz="4000" dirty="0" smtClean="0"/>
              <a:t>地球上すべての地理情報をデータ化</a:t>
            </a:r>
            <a:endParaRPr lang="en-US" altLang="ja-JP" sz="4000" dirty="0" smtClean="0"/>
          </a:p>
          <a:p>
            <a:r>
              <a:rPr lang="ja-JP" altLang="ja-JP" sz="4000" dirty="0" smtClean="0"/>
              <a:t>航空写真地図、地表の風景</a:t>
            </a:r>
            <a:r>
              <a:rPr lang="ja-JP" altLang="en-US" sz="4000" dirty="0" smtClean="0"/>
              <a:t>、</a:t>
            </a:r>
            <a:r>
              <a:rPr lang="ja-JP" altLang="ja-JP" sz="4000" dirty="0" smtClean="0"/>
              <a:t>地下施設、建物内などの実際の画像を</a:t>
            </a:r>
            <a:r>
              <a:rPr lang="ja-JP" altLang="ja-JP" sz="4000" dirty="0" smtClean="0">
                <a:solidFill>
                  <a:schemeClr val="tx1">
                    <a:lumMod val="95000"/>
                    <a:lumOff val="5000"/>
                  </a:schemeClr>
                </a:solidFill>
              </a:rPr>
              <a:t>無料で提供</a:t>
            </a:r>
            <a:r>
              <a:rPr lang="ja-JP" altLang="en-US" sz="4000" dirty="0" smtClean="0">
                <a:solidFill>
                  <a:schemeClr val="tx1">
                    <a:lumMod val="95000"/>
                    <a:lumOff val="5000"/>
                  </a:schemeClr>
                </a:solidFill>
              </a:rPr>
              <a:t>➵最大の観光情報</a:t>
            </a:r>
            <a:endParaRPr lang="en-US" altLang="ja-JP" sz="4000" dirty="0" smtClean="0">
              <a:solidFill>
                <a:schemeClr val="tx1">
                  <a:lumMod val="95000"/>
                  <a:lumOff val="5000"/>
                </a:schemeClr>
              </a:solidFill>
            </a:endParaRPr>
          </a:p>
          <a:p>
            <a:r>
              <a:rPr lang="ja-JP" altLang="en-US" sz="3600" b="1" dirty="0" smtClean="0">
                <a:solidFill>
                  <a:schemeClr val="tx1">
                    <a:lumMod val="95000"/>
                    <a:lumOff val="5000"/>
                  </a:schemeClr>
                </a:solidFill>
              </a:rPr>
              <a:t>無人島に漂流→７年間遭難した女性、ビーチに巨大な</a:t>
            </a:r>
            <a:r>
              <a:rPr lang="en-US" altLang="ja-JP" sz="3600" b="1" dirty="0" smtClean="0">
                <a:solidFill>
                  <a:schemeClr val="tx1">
                    <a:lumMod val="95000"/>
                    <a:lumOff val="5000"/>
                  </a:schemeClr>
                </a:solidFill>
              </a:rPr>
              <a:t>SOS</a:t>
            </a:r>
            <a:r>
              <a:rPr lang="ja-JP" altLang="en-US" sz="3600" b="1" dirty="0" smtClean="0">
                <a:solidFill>
                  <a:schemeClr val="tx1">
                    <a:lumMod val="95000"/>
                    <a:lumOff val="5000"/>
                  </a:schemeClr>
                </a:solidFill>
              </a:rPr>
              <a:t>を書く→子供が</a:t>
            </a:r>
            <a:r>
              <a:rPr lang="en-US" altLang="ja-JP" sz="3600" b="1" dirty="0" smtClean="0">
                <a:solidFill>
                  <a:schemeClr val="tx1">
                    <a:lumMod val="95000"/>
                    <a:lumOff val="5000"/>
                  </a:schemeClr>
                </a:solidFill>
              </a:rPr>
              <a:t>Google Earth</a:t>
            </a:r>
            <a:r>
              <a:rPr lang="ja-JP" altLang="en-US" sz="3600" b="1" dirty="0" smtClean="0">
                <a:solidFill>
                  <a:schemeClr val="tx1">
                    <a:lumMod val="95000"/>
                    <a:lumOff val="5000"/>
                  </a:schemeClr>
                </a:solidFill>
              </a:rPr>
              <a:t>で発見→無事救出</a:t>
            </a:r>
            <a:endParaRPr lang="en-US" altLang="ja-JP" sz="3600" b="1" dirty="0" smtClean="0">
              <a:solidFill>
                <a:schemeClr val="tx1">
                  <a:lumMod val="95000"/>
                  <a:lumOff val="5000"/>
                </a:schemeClr>
              </a:solidFill>
            </a:endParaRPr>
          </a:p>
          <a:p>
            <a:r>
              <a:rPr lang="ja-JP" altLang="en-US" sz="3600" b="1" dirty="0" smtClean="0">
                <a:solidFill>
                  <a:schemeClr val="tx1">
                    <a:lumMod val="95000"/>
                    <a:lumOff val="5000"/>
                  </a:schemeClr>
                </a:solidFill>
              </a:rPr>
              <a:t>大都市のタクシーの機能　社会のグラス</a:t>
            </a:r>
          </a:p>
          <a:p>
            <a:endParaRPr lang="en-US" altLang="ja-JP" sz="40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13792" y="476672"/>
            <a:ext cx="8062664" cy="1470025"/>
          </a:xfrm>
          <a:solidFill>
            <a:schemeClr val="bg1"/>
          </a:solidFill>
          <a:ln>
            <a:solidFill>
              <a:schemeClr val="tx1">
                <a:lumMod val="95000"/>
                <a:lumOff val="5000"/>
              </a:schemeClr>
            </a:solidFill>
          </a:ln>
        </p:spPr>
        <p:txBody>
          <a:bodyPr>
            <a:noAutofit/>
          </a:bodyPr>
          <a:lstStyle/>
          <a:p>
            <a:r>
              <a:rPr kumimoji="1" lang="ja-JP" altLang="en-US" sz="5400" dirty="0" smtClean="0"/>
              <a:t>規制緩和ではなく制度創造</a:t>
            </a:r>
            <a:endParaRPr kumimoji="1" lang="ja-JP" altLang="en-US" sz="5400" dirty="0"/>
          </a:p>
        </p:txBody>
      </p:sp>
      <p:sp>
        <p:nvSpPr>
          <p:cNvPr id="5" name="サブタイトル 4"/>
          <p:cNvSpPr>
            <a:spLocks noGrp="1"/>
          </p:cNvSpPr>
          <p:nvPr>
            <p:ph type="subTitle" idx="1"/>
          </p:nvPr>
        </p:nvSpPr>
        <p:spPr>
          <a:xfrm>
            <a:off x="323528" y="2204864"/>
            <a:ext cx="8640960" cy="2664296"/>
          </a:xfrm>
          <a:solidFill>
            <a:schemeClr val="bg1"/>
          </a:solidFill>
        </p:spPr>
        <p:txBody>
          <a:bodyPr>
            <a:noAutofit/>
          </a:bodyPr>
          <a:lstStyle/>
          <a:p>
            <a:r>
              <a:rPr lang="ja-JP" altLang="en-US" sz="6600" dirty="0" smtClean="0">
                <a:solidFill>
                  <a:schemeClr val="tx1">
                    <a:lumMod val="95000"/>
                    <a:lumOff val="5000"/>
                  </a:schemeClr>
                </a:solidFill>
              </a:rPr>
              <a:t>（乗り放題）</a:t>
            </a:r>
            <a:endParaRPr lang="en-US" altLang="ja-JP" sz="6600" dirty="0" smtClean="0">
              <a:solidFill>
                <a:schemeClr val="tx1">
                  <a:lumMod val="95000"/>
                  <a:lumOff val="5000"/>
                </a:schemeClr>
              </a:solidFill>
            </a:endParaRPr>
          </a:p>
          <a:p>
            <a:r>
              <a:rPr lang="ja-JP" altLang="en-US" sz="6600" dirty="0" smtClean="0">
                <a:solidFill>
                  <a:schemeClr val="tx1">
                    <a:lumMod val="95000"/>
                    <a:lumOff val="5000"/>
                  </a:schemeClr>
                </a:solidFill>
              </a:rPr>
              <a:t>定額制運賃の導入</a:t>
            </a:r>
            <a:endParaRPr kumimoji="1" lang="ja-JP" altLang="en-US" sz="6600" dirty="0">
              <a:solidFill>
                <a:schemeClr val="tx1">
                  <a:lumMod val="95000"/>
                  <a:lumOff val="5000"/>
                </a:schemeClr>
              </a:solidFill>
            </a:endParaRPr>
          </a:p>
        </p:txBody>
      </p:sp>
      <p:sp>
        <p:nvSpPr>
          <p:cNvPr id="6" name="タイトル 3"/>
          <p:cNvSpPr txBox="1">
            <a:spLocks/>
          </p:cNvSpPr>
          <p:nvPr/>
        </p:nvSpPr>
        <p:spPr>
          <a:xfrm>
            <a:off x="611560" y="5127327"/>
            <a:ext cx="8062664" cy="1470025"/>
          </a:xfrm>
          <a:prstGeom prst="rect">
            <a:avLst/>
          </a:prstGeom>
          <a:solidFill>
            <a:schemeClr val="bg1"/>
          </a:solidFill>
          <a:ln>
            <a:solidFill>
              <a:schemeClr val="tx1">
                <a:lumMod val="95000"/>
                <a:lumOff val="5000"/>
              </a:schemeClr>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effectLst/>
                <a:uLnTx/>
                <a:uFillTx/>
                <a:latin typeface="+mj-lt"/>
                <a:ea typeface="+mj-ea"/>
                <a:cs typeface="+mj-cs"/>
              </a:rPr>
              <a:t>原価を顧客に分からせない智恵</a:t>
            </a:r>
            <a:endParaRPr kumimoji="1" lang="ja-JP" altLang="en-US" sz="4400" b="0" i="0" u="none" strike="noStrike" kern="120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8" y="44624"/>
            <a:ext cx="8964488" cy="1143000"/>
          </a:xfrm>
          <a:solidFill>
            <a:schemeClr val="bg1"/>
          </a:solidFill>
          <a:ln w="38100">
            <a:solidFill>
              <a:schemeClr val="tx1">
                <a:lumMod val="95000"/>
                <a:lumOff val="5000"/>
              </a:schemeClr>
            </a:solidFill>
          </a:ln>
        </p:spPr>
        <p:txBody>
          <a:bodyPr>
            <a:normAutofit fontScale="90000"/>
          </a:bodyPr>
          <a:lstStyle/>
          <a:p>
            <a:r>
              <a:rPr lang="en-US" altLang="ja-JP" b="1" dirty="0" smtClean="0"/>
              <a:t>1年無制限乗り放題</a:t>
            </a:r>
            <a:r>
              <a:rPr lang="en-US" altLang="ja-JP" dirty="0" smtClean="0"/>
              <a:t> </a:t>
            </a:r>
            <a:r>
              <a:rPr lang="en-US" altLang="ja-JP" b="1" dirty="0" err="1" smtClean="0"/>
              <a:t>ANAプレミアムパス</a:t>
            </a:r>
            <a:r>
              <a:rPr lang="ja-JP" altLang="ja-JP" dirty="0" smtClean="0"/>
              <a:t>　</a:t>
            </a:r>
            <a:endParaRPr kumimoji="1" lang="ja-JP" altLang="en-US" dirty="0"/>
          </a:p>
        </p:txBody>
      </p:sp>
      <p:sp>
        <p:nvSpPr>
          <p:cNvPr id="3" name="コンテンツ プレースホルダ 2"/>
          <p:cNvSpPr>
            <a:spLocks noGrp="1"/>
          </p:cNvSpPr>
          <p:nvPr>
            <p:ph idx="1"/>
          </p:nvPr>
        </p:nvSpPr>
        <p:spPr>
          <a:xfrm>
            <a:off x="216024" y="1844824"/>
            <a:ext cx="8820472" cy="4392488"/>
          </a:xfrm>
        </p:spPr>
        <p:txBody>
          <a:bodyPr>
            <a:normAutofit/>
          </a:bodyPr>
          <a:lstStyle/>
          <a:p>
            <a:r>
              <a:rPr lang="en-US" altLang="ja-JP" sz="4000" b="1" dirty="0" err="1" smtClean="0"/>
              <a:t>全日空プレミアムクラス</a:t>
            </a:r>
            <a:endParaRPr lang="en-US" altLang="ja-JP" sz="4000" b="1" dirty="0" smtClean="0"/>
          </a:p>
          <a:p>
            <a:r>
              <a:rPr lang="en-US" altLang="ja-JP" sz="4000" b="1" dirty="0" smtClean="0"/>
              <a:t>1年無制限乗り放題</a:t>
            </a:r>
            <a:r>
              <a:rPr lang="en-US" altLang="ja-JP" sz="4000" dirty="0" smtClean="0"/>
              <a:t> </a:t>
            </a:r>
            <a:endParaRPr lang="ja-JP" altLang="ja-JP" sz="4000" dirty="0" smtClean="0"/>
          </a:p>
          <a:p>
            <a:r>
              <a:rPr lang="en-US" altLang="ja-JP" sz="4000" b="1" dirty="0" smtClean="0"/>
              <a:t>300万円</a:t>
            </a:r>
            <a:r>
              <a:rPr lang="ja-JP" altLang="en-US" sz="4000" b="1" dirty="0" smtClean="0"/>
              <a:t>で</a:t>
            </a:r>
            <a:r>
              <a:rPr lang="en-US" altLang="ja-JP" sz="4000" b="1" dirty="0" smtClean="0"/>
              <a:t>2008</a:t>
            </a:r>
            <a:r>
              <a:rPr lang="ja-JP" altLang="en-US" sz="4000" b="1" dirty="0" smtClean="0"/>
              <a:t>年に実施</a:t>
            </a:r>
            <a:endParaRPr lang="en-US" altLang="ja-JP" sz="4000" b="1" dirty="0" smtClean="0"/>
          </a:p>
          <a:p>
            <a:r>
              <a:rPr lang="ja-JP" altLang="ja-JP" sz="4000" dirty="0" smtClean="0"/>
              <a:t>第</a:t>
            </a:r>
            <a:r>
              <a:rPr lang="en-US" altLang="ja-JP" sz="4000" dirty="0" smtClean="0"/>
              <a:t>1</a:t>
            </a:r>
            <a:r>
              <a:rPr lang="ja-JP" altLang="ja-JP" sz="4000" dirty="0" smtClean="0"/>
              <a:t>回販売</a:t>
            </a:r>
            <a:r>
              <a:rPr lang="en-US" altLang="ja-JP" sz="4000" dirty="0" smtClean="0"/>
              <a:t>100</a:t>
            </a:r>
            <a:r>
              <a:rPr lang="ja-JP" altLang="ja-JP" sz="4000" dirty="0" smtClean="0"/>
              <a:t>枚の限定と追加販売分</a:t>
            </a:r>
            <a:r>
              <a:rPr lang="en-US" altLang="ja-JP" sz="4000" dirty="0" smtClean="0"/>
              <a:t>150</a:t>
            </a:r>
            <a:r>
              <a:rPr lang="ja-JP" altLang="ja-JP" sz="4000" dirty="0" smtClean="0"/>
              <a:t>枚は売切</a:t>
            </a:r>
          </a:p>
          <a:p>
            <a:r>
              <a:rPr lang="en-US" altLang="ja-JP" sz="4000" b="1" dirty="0" smtClean="0"/>
              <a:t>2000</a:t>
            </a:r>
            <a:r>
              <a:rPr lang="ja-JP" altLang="ja-JP" sz="4000" b="1" dirty="0" smtClean="0"/>
              <a:t>万マイルくらいは</a:t>
            </a:r>
            <a:r>
              <a:rPr lang="ja-JP" altLang="en-US" sz="4000" b="1" dirty="0" smtClean="0"/>
              <a:t>獲得</a:t>
            </a:r>
            <a:r>
              <a:rPr lang="ja-JP" altLang="ja-JP" sz="4000" b="1" dirty="0" smtClean="0"/>
              <a:t>出</a:t>
            </a:r>
            <a:r>
              <a:rPr lang="ja-JP" altLang="en-US" sz="4000" b="1" dirty="0" smtClean="0"/>
              <a:t>せる</a:t>
            </a:r>
            <a:endParaRPr lang="ja-JP" altLang="ja-JP" sz="4000" dirty="0" smtClean="0"/>
          </a:p>
          <a:p>
            <a:endParaRPr kumimoji="1" lang="ja-JP" altLang="en-US" sz="3600"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218258"/>
          </a:xfrm>
          <a:solidFill>
            <a:schemeClr val="bg1"/>
          </a:solidFill>
          <a:ln>
            <a:solidFill>
              <a:schemeClr val="tx1">
                <a:lumMod val="95000"/>
                <a:lumOff val="5000"/>
              </a:schemeClr>
            </a:solidFill>
          </a:ln>
        </p:spPr>
        <p:txBody>
          <a:bodyPr>
            <a:normAutofit/>
          </a:bodyPr>
          <a:lstStyle/>
          <a:p>
            <a:r>
              <a:rPr lang="ja-JP" altLang="en-US" b="1" dirty="0" smtClean="0"/>
              <a:t>ニューヨークの独立系カフェで月</a:t>
            </a:r>
            <a:r>
              <a:rPr lang="en-US" altLang="ja-JP" b="1" dirty="0" smtClean="0"/>
              <a:t>45</a:t>
            </a:r>
            <a:r>
              <a:rPr lang="ja-JP" altLang="en-US" b="1" dirty="0" smtClean="0"/>
              <a:t>ドル～の</a:t>
            </a:r>
            <a:r>
              <a:rPr lang="ja-JP" altLang="en-US" b="1" dirty="0" smtClean="0">
                <a:solidFill>
                  <a:schemeClr val="tx1">
                    <a:lumMod val="95000"/>
                    <a:lumOff val="5000"/>
                  </a:schemeClr>
                </a:solidFill>
              </a:rPr>
              <a:t>定額コーヒー飲み放題</a:t>
            </a:r>
            <a:r>
              <a:rPr lang="ja-JP" altLang="en-US" b="1" dirty="0" smtClean="0"/>
              <a:t>を提供するアプリ </a:t>
            </a:r>
            <a:r>
              <a:rPr lang="en-US" altLang="ja-JP" b="1" dirty="0" smtClean="0"/>
              <a:t>Cups</a:t>
            </a:r>
            <a:endParaRPr kumimoji="1" lang="ja-JP" altLang="en-US" dirty="0"/>
          </a:p>
        </p:txBody>
      </p:sp>
      <p:sp>
        <p:nvSpPr>
          <p:cNvPr id="3" name="コンテンツ プレースホルダ 2"/>
          <p:cNvSpPr>
            <a:spLocks noGrp="1"/>
          </p:cNvSpPr>
          <p:nvPr>
            <p:ph idx="1"/>
          </p:nvPr>
        </p:nvSpPr>
        <p:spPr>
          <a:xfrm>
            <a:off x="457200" y="2647453"/>
            <a:ext cx="8229600" cy="4210547"/>
          </a:xfrm>
        </p:spPr>
        <p:txBody>
          <a:bodyPr>
            <a:normAutofit/>
          </a:bodyPr>
          <a:lstStyle/>
          <a:p>
            <a:r>
              <a:rPr lang="en-US" altLang="ja-JP" dirty="0" smtClean="0"/>
              <a:t>Cups</a:t>
            </a:r>
            <a:r>
              <a:rPr lang="ja-JP" altLang="en-US" dirty="0" smtClean="0"/>
              <a:t>は、ニューヨークの独立系カフェ</a:t>
            </a:r>
            <a:r>
              <a:rPr lang="en-US" altLang="ja-JP" dirty="0" smtClean="0"/>
              <a:t>31</a:t>
            </a:r>
            <a:r>
              <a:rPr lang="ja-JP" altLang="en-US" dirty="0" smtClean="0"/>
              <a:t>店で、スマートフォンアプリを使ってデジタルな回数券や飲み放題でコーヒーを楽しめる</a:t>
            </a:r>
            <a:endParaRPr lang="en-US" altLang="ja-JP" dirty="0" smtClean="0"/>
          </a:p>
          <a:p>
            <a:r>
              <a:rPr lang="ja-JP" altLang="en-US" dirty="0" smtClean="0"/>
              <a:t>普通コーヒー月額</a:t>
            </a:r>
            <a:r>
              <a:rPr lang="en-US" altLang="ja-JP" dirty="0" smtClean="0"/>
              <a:t>45</a:t>
            </a:r>
            <a:r>
              <a:rPr lang="ja-JP" altLang="en-US" dirty="0" smtClean="0"/>
              <a:t>ドル、エスプレッソ系コーヒー月額</a:t>
            </a:r>
            <a:r>
              <a:rPr lang="en-US" altLang="ja-JP" dirty="0" smtClean="0"/>
              <a:t>85</a:t>
            </a:r>
            <a:r>
              <a:rPr lang="ja-JP" altLang="en-US" dirty="0" smtClean="0"/>
              <a:t>ドルの固定料金で、参加のどのカフェでも飲み放題</a:t>
            </a:r>
            <a:endParaRPr lang="en-US" altLang="ja-JP" dirty="0" smtClean="0"/>
          </a:p>
          <a:p>
            <a:r>
              <a:rPr lang="ja-JP" altLang="en-US" dirty="0" smtClean="0"/>
              <a:t>制限は一つ。一杯頼んだら、次の注文は少なくても</a:t>
            </a:r>
            <a:r>
              <a:rPr lang="en-US" altLang="ja-JP" dirty="0" smtClean="0"/>
              <a:t>30</a:t>
            </a:r>
            <a:r>
              <a:rPr lang="ja-JP" altLang="en-US" dirty="0" smtClean="0"/>
              <a:t>分おいた後でなければいけない。</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3645024"/>
            <a:ext cx="7772400" cy="2520280"/>
          </a:xfrm>
          <a:noFill/>
          <a:ln>
            <a:solidFill>
              <a:schemeClr val="tx1">
                <a:lumMod val="95000"/>
                <a:lumOff val="5000"/>
              </a:schemeClr>
            </a:solidFill>
          </a:ln>
        </p:spPr>
        <p:txBody>
          <a:bodyPr>
            <a:normAutofit/>
          </a:bodyPr>
          <a:lstStyle/>
          <a:p>
            <a:r>
              <a:rPr lang="ja-JP" altLang="en-US" dirty="0" smtClean="0">
                <a:solidFill>
                  <a:schemeClr val="tx1">
                    <a:lumMod val="95000"/>
                    <a:lumOff val="5000"/>
                  </a:schemeClr>
                </a:solidFill>
              </a:rPr>
              <a:t>自家用自動車の有償運送制度の基礎自治体への移管</a:t>
            </a:r>
            <a:endParaRPr kumimoji="1" lang="ja-JP" altLang="en-US" dirty="0">
              <a:solidFill>
                <a:schemeClr val="tx1">
                  <a:lumMod val="95000"/>
                  <a:lumOff val="5000"/>
                </a:schemeClr>
              </a:solidFill>
            </a:endParaRPr>
          </a:p>
        </p:txBody>
      </p:sp>
      <p:sp>
        <p:nvSpPr>
          <p:cNvPr id="3" name="サブタイトル 2"/>
          <p:cNvSpPr>
            <a:spLocks noGrp="1"/>
          </p:cNvSpPr>
          <p:nvPr>
            <p:ph type="subTitle" idx="1"/>
          </p:nvPr>
        </p:nvSpPr>
        <p:spPr>
          <a:xfrm>
            <a:off x="1371600" y="1581944"/>
            <a:ext cx="6400800" cy="1270992"/>
          </a:xfrm>
          <a:solidFill>
            <a:schemeClr val="bg1"/>
          </a:solidFill>
          <a:ln>
            <a:solidFill>
              <a:schemeClr val="accent1"/>
            </a:solidFill>
          </a:ln>
        </p:spPr>
        <p:txBody>
          <a:bodyPr>
            <a:normAutofit/>
          </a:bodyPr>
          <a:lstStyle/>
          <a:p>
            <a:r>
              <a:rPr lang="ja-JP" altLang="en-US" sz="6600" dirty="0" smtClean="0">
                <a:solidFill>
                  <a:schemeClr val="tx1">
                    <a:lumMod val="95000"/>
                    <a:lumOff val="5000"/>
                  </a:schemeClr>
                </a:solidFill>
              </a:rPr>
              <a:t>地方分権改革</a:t>
            </a:r>
            <a:endParaRPr kumimoji="1" lang="ja-JP" altLang="en-US" sz="6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332656"/>
            <a:ext cx="8784976" cy="6525343"/>
          </a:xfrm>
          <a:solidFill>
            <a:schemeClr val="bg1"/>
          </a:solidFill>
        </p:spPr>
        <p:txBody>
          <a:bodyPr>
            <a:normAutofit lnSpcReduction="10000"/>
          </a:bodyPr>
          <a:lstStyle/>
          <a:p>
            <a:r>
              <a:rPr kumimoji="1" lang="ja-JP" altLang="en-US" sz="4400" dirty="0" smtClean="0">
                <a:solidFill>
                  <a:schemeClr val="tx1">
                    <a:lumMod val="95000"/>
                    <a:lumOff val="5000"/>
                  </a:schemeClr>
                </a:solidFill>
              </a:rPr>
              <a:t>マイカーを前提とした地域社会において、今後はマイカーに頼れなくなる高齢者が増加する</a:t>
            </a:r>
            <a:endParaRPr kumimoji="1"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高齢者の足の確保は、家族ではなく、地域の責任⇒地域の行政の責任、議会の重要課題</a:t>
            </a:r>
            <a:endParaRPr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軽自動車税等を負担するのは地域社会</a:t>
            </a:r>
            <a:endParaRPr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新たなビジネスチャンスの創出</a:t>
            </a:r>
            <a:endParaRPr lang="en-US" altLang="ja-JP" sz="4400" dirty="0" smtClean="0">
              <a:solidFill>
                <a:schemeClr val="tx1">
                  <a:lumMod val="95000"/>
                  <a:lumOff val="5000"/>
                </a:schemeClr>
              </a:solidFill>
            </a:endParaRPr>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95000"/>
                <a:lumOff val="5000"/>
              </a:schemeClr>
            </a:solidFill>
          </a:ln>
        </p:spPr>
        <p:txBody>
          <a:bodyPr>
            <a:normAutofit/>
          </a:bodyPr>
          <a:lstStyle/>
          <a:p>
            <a:r>
              <a:rPr kumimoji="1" lang="ja-JP" altLang="en-US" dirty="0" smtClean="0"/>
              <a:t>地域交通産業（タクシー）と農業</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kumimoji="1" lang="ja-JP" altLang="en-US" dirty="0" smtClean="0"/>
              <a:t>日本の農業の経済規模は</a:t>
            </a:r>
            <a:r>
              <a:rPr kumimoji="1" lang="en-US" altLang="ja-JP" dirty="0" smtClean="0">
                <a:solidFill>
                  <a:schemeClr val="tx1">
                    <a:lumMod val="95000"/>
                    <a:lumOff val="5000"/>
                  </a:schemeClr>
                </a:solidFill>
              </a:rPr>
              <a:t>5</a:t>
            </a:r>
            <a:r>
              <a:rPr kumimoji="1" lang="ja-JP" altLang="en-US" dirty="0" smtClean="0">
                <a:solidFill>
                  <a:schemeClr val="tx1">
                    <a:lumMod val="95000"/>
                    <a:lumOff val="5000"/>
                  </a:schemeClr>
                </a:solidFill>
              </a:rPr>
              <a:t>兆円弱</a:t>
            </a:r>
            <a:endParaRPr kumimoji="1" lang="en-US" altLang="ja-JP" dirty="0" smtClean="0">
              <a:solidFill>
                <a:schemeClr val="tx1">
                  <a:lumMod val="95000"/>
                  <a:lumOff val="5000"/>
                </a:schemeClr>
              </a:solidFill>
            </a:endParaRPr>
          </a:p>
          <a:p>
            <a:r>
              <a:rPr lang="ja-JP" altLang="en-US" dirty="0" smtClean="0">
                <a:solidFill>
                  <a:schemeClr val="tx1">
                    <a:lumMod val="95000"/>
                    <a:lumOff val="5000"/>
                  </a:schemeClr>
                </a:solidFill>
              </a:rPr>
              <a:t>そのうち政府支出が</a:t>
            </a:r>
            <a:r>
              <a:rPr lang="en-US" altLang="ja-JP" dirty="0" smtClean="0">
                <a:solidFill>
                  <a:schemeClr val="tx1">
                    <a:lumMod val="95000"/>
                    <a:lumOff val="5000"/>
                  </a:schemeClr>
                </a:solidFill>
              </a:rPr>
              <a:t>3</a:t>
            </a:r>
            <a:r>
              <a:rPr lang="ja-JP" altLang="en-US" dirty="0" smtClean="0">
                <a:solidFill>
                  <a:schemeClr val="tx1">
                    <a:lumMod val="95000"/>
                    <a:lumOff val="5000"/>
                  </a:schemeClr>
                </a:solidFill>
              </a:rPr>
              <a:t>兆円であるから、実勢市場は</a:t>
            </a:r>
            <a:r>
              <a:rPr lang="en-US" altLang="ja-JP" dirty="0" smtClean="0">
                <a:solidFill>
                  <a:schemeClr val="tx1">
                    <a:lumMod val="95000"/>
                    <a:lumOff val="5000"/>
                  </a:schemeClr>
                </a:solidFill>
              </a:rPr>
              <a:t>2</a:t>
            </a:r>
            <a:r>
              <a:rPr lang="ja-JP" altLang="en-US" dirty="0" smtClean="0">
                <a:solidFill>
                  <a:schemeClr val="tx1">
                    <a:lumMod val="95000"/>
                    <a:lumOff val="5000"/>
                  </a:schemeClr>
                </a:solidFill>
              </a:rPr>
              <a:t>兆円強</a:t>
            </a:r>
            <a:endParaRPr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タクシー産業の経済規模も２兆弱</a:t>
            </a:r>
            <a:endParaRPr kumimoji="1" lang="en-US" altLang="ja-JP" dirty="0" smtClean="0">
              <a:solidFill>
                <a:schemeClr val="tx1">
                  <a:lumMod val="95000"/>
                  <a:lumOff val="5000"/>
                </a:schemeClr>
              </a:solidFill>
            </a:endParaRPr>
          </a:p>
          <a:p>
            <a:r>
              <a:rPr lang="ja-JP" altLang="en-US" dirty="0" smtClean="0">
                <a:solidFill>
                  <a:schemeClr val="tx1">
                    <a:lumMod val="95000"/>
                    <a:lumOff val="5000"/>
                  </a:schemeClr>
                </a:solidFill>
              </a:rPr>
              <a:t>しかしＧＤＰ統計に表れない（つまり付加価値のない）</a:t>
            </a:r>
            <a:r>
              <a:rPr lang="ja-JP" altLang="en-US" sz="3600" dirty="0" smtClean="0">
                <a:solidFill>
                  <a:schemeClr val="tx1">
                    <a:lumMod val="95000"/>
                    <a:lumOff val="5000"/>
                  </a:schemeClr>
                </a:solidFill>
              </a:rPr>
              <a:t>自家用需要が潜在的に大きく</a:t>
            </a:r>
            <a:r>
              <a:rPr lang="ja-JP" altLang="en-US" dirty="0" smtClean="0">
                <a:solidFill>
                  <a:schemeClr val="tx1">
                    <a:lumMod val="95000"/>
                    <a:lumOff val="5000"/>
                  </a:schemeClr>
                </a:solidFill>
              </a:rPr>
              <a:t>、これから拡大してゆく</a:t>
            </a:r>
            <a:endParaRPr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農業</a:t>
            </a:r>
            <a:r>
              <a:rPr lang="ja-JP" altLang="en-US" dirty="0" smtClean="0">
                <a:solidFill>
                  <a:schemeClr val="tx1">
                    <a:lumMod val="95000"/>
                    <a:lumOff val="5000"/>
                  </a:schemeClr>
                </a:solidFill>
              </a:rPr>
              <a:t>予算のように政治力を使用して獲得する時代は終了➵</a:t>
            </a:r>
            <a:r>
              <a:rPr lang="ja-JP" altLang="en-US" sz="4400" dirty="0" smtClean="0">
                <a:solidFill>
                  <a:schemeClr val="tx1">
                    <a:lumMod val="95000"/>
                    <a:lumOff val="5000"/>
                  </a:schemeClr>
                </a:solidFill>
              </a:rPr>
              <a:t>制度創造</a:t>
            </a:r>
            <a:r>
              <a:rPr lang="ja-JP" altLang="en-US" dirty="0" smtClean="0"/>
              <a:t>による市場拡大</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57808"/>
            <a:ext cx="8229600" cy="1143000"/>
          </a:xfrm>
          <a:solidFill>
            <a:schemeClr val="bg1"/>
          </a:solidFill>
          <a:ln>
            <a:solidFill>
              <a:schemeClr val="tx1">
                <a:lumMod val="95000"/>
                <a:lumOff val="5000"/>
              </a:schemeClr>
            </a:solidFill>
          </a:ln>
        </p:spPr>
        <p:txBody>
          <a:bodyPr/>
          <a:lstStyle/>
          <a:p>
            <a:r>
              <a:rPr lang="en-US" altLang="ja-JP" dirty="0" err="1" smtClean="0"/>
              <a:t>Uber</a:t>
            </a:r>
            <a:r>
              <a:rPr lang="ja-JP" altLang="en-US" dirty="0" smtClean="0"/>
              <a:t>の設立（創業神話）</a:t>
            </a:r>
            <a:endParaRPr kumimoji="1" lang="ja-JP" altLang="en-US" dirty="0"/>
          </a:p>
        </p:txBody>
      </p:sp>
      <p:sp>
        <p:nvSpPr>
          <p:cNvPr id="3" name="コンテンツ プレースホルダ 2"/>
          <p:cNvSpPr>
            <a:spLocks noGrp="1"/>
          </p:cNvSpPr>
          <p:nvPr>
            <p:ph idx="1"/>
          </p:nvPr>
        </p:nvSpPr>
        <p:spPr>
          <a:xfrm>
            <a:off x="457200" y="2060848"/>
            <a:ext cx="8229600" cy="4176464"/>
          </a:xfrm>
        </p:spPr>
        <p:txBody>
          <a:bodyPr>
            <a:normAutofit/>
          </a:bodyPr>
          <a:lstStyle/>
          <a:p>
            <a:r>
              <a:rPr lang="ja-JP" altLang="en-US" dirty="0" smtClean="0"/>
              <a:t>現</a:t>
            </a:r>
            <a:r>
              <a:rPr lang="en-US" altLang="ja-JP" dirty="0" smtClean="0"/>
              <a:t>CEO</a:t>
            </a:r>
            <a:r>
              <a:rPr lang="ja-JP" altLang="en-US" dirty="0" smtClean="0"/>
              <a:t>・共同創業者と現会長・共同創業者</a:t>
            </a:r>
            <a:r>
              <a:rPr lang="en-US" altLang="ja-JP" dirty="0" smtClean="0">
                <a:solidFill>
                  <a:schemeClr val="tx1">
                    <a:lumMod val="95000"/>
                    <a:lumOff val="5000"/>
                  </a:schemeClr>
                </a:solidFill>
              </a:rPr>
              <a:t>2008</a:t>
            </a:r>
            <a:r>
              <a:rPr lang="ja-JP" altLang="en-US" dirty="0" smtClean="0">
                <a:solidFill>
                  <a:schemeClr val="tx1">
                    <a:lumMod val="95000"/>
                    <a:lumOff val="5000"/>
                  </a:schemeClr>
                </a:solidFill>
              </a:rPr>
              <a:t>年</a:t>
            </a:r>
            <a:r>
              <a:rPr lang="ja-JP" altLang="en-US" dirty="0" smtClean="0"/>
              <a:t>パリの会議に参加した時にタクシーを捕まえる事ができなかった、という経験が元</a:t>
            </a:r>
            <a:endParaRPr lang="en-US" altLang="ja-JP" dirty="0" smtClean="0"/>
          </a:p>
          <a:p>
            <a:r>
              <a:rPr lang="ja-JP" altLang="en-US" dirty="0" smtClean="0"/>
              <a:t>その時「ボタンを押すだけでタクシーに乗れたら良いのになぁ」とつぶき「スマートフォンのボタンを押すと タクシーが迎えにきて、支払いはクレジットカードで決済できれば</a:t>
            </a:r>
            <a:r>
              <a:rPr lang="en-US" altLang="ja-JP" dirty="0" smtClean="0"/>
              <a:t>...</a:t>
            </a:r>
            <a:r>
              <a:rPr lang="ja-JP" altLang="en-US" dirty="0" smtClean="0"/>
              <a:t>とアイデアを話し合うにつれて、</a:t>
            </a:r>
            <a:r>
              <a:rPr lang="en-US" altLang="ja-JP" dirty="0" err="1" smtClean="0"/>
              <a:t>Uber</a:t>
            </a:r>
            <a:r>
              <a:rPr lang="ja-JP" altLang="en-US" dirty="0" smtClean="0"/>
              <a:t>の基礎が固まる</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570186"/>
          </a:xfrm>
          <a:solidFill>
            <a:schemeClr val="bg1"/>
          </a:solidFill>
          <a:ln w="57150">
            <a:solidFill>
              <a:schemeClr val="tx1">
                <a:lumMod val="95000"/>
                <a:lumOff val="5000"/>
              </a:schemeClr>
            </a:solidFill>
          </a:ln>
        </p:spPr>
        <p:txBody>
          <a:bodyPr>
            <a:normAutofit/>
          </a:bodyPr>
          <a:lstStyle/>
          <a:p>
            <a:r>
              <a:rPr kumimoji="1" lang="ja-JP" altLang="en-US" dirty="0" smtClean="0"/>
              <a:t>地方分権が生んだ</a:t>
            </a:r>
            <a:r>
              <a:rPr kumimoji="1" lang="en-US" altLang="ja-JP" dirty="0" smtClean="0"/>
              <a:t/>
            </a:r>
            <a:br>
              <a:rPr kumimoji="1" lang="en-US" altLang="ja-JP" dirty="0" smtClean="0"/>
            </a:br>
            <a:r>
              <a:rPr lang="ja-JP" altLang="en-US" dirty="0" smtClean="0"/>
              <a:t>安心院町の</a:t>
            </a:r>
            <a:r>
              <a:rPr lang="ja-JP" altLang="en-US" dirty="0" smtClean="0">
                <a:solidFill>
                  <a:schemeClr val="accent3">
                    <a:lumMod val="50000"/>
                  </a:schemeClr>
                </a:solidFill>
              </a:rPr>
              <a:t>農村民泊</a:t>
            </a:r>
            <a:endParaRPr kumimoji="1" lang="ja-JP" altLang="en-US" dirty="0">
              <a:solidFill>
                <a:schemeClr val="accent3">
                  <a:lumMod val="50000"/>
                </a:schemeClr>
              </a:solidFill>
            </a:endParaRPr>
          </a:p>
        </p:txBody>
      </p:sp>
      <p:sp>
        <p:nvSpPr>
          <p:cNvPr id="3" name="コンテンツ プレースホルダ 2"/>
          <p:cNvSpPr>
            <a:spLocks noGrp="1"/>
          </p:cNvSpPr>
          <p:nvPr>
            <p:ph idx="1"/>
          </p:nvPr>
        </p:nvSpPr>
        <p:spPr>
          <a:xfrm>
            <a:off x="0" y="1772816"/>
            <a:ext cx="9144000" cy="5085183"/>
          </a:xfrm>
        </p:spPr>
        <p:txBody>
          <a:bodyPr>
            <a:normAutofit lnSpcReduction="10000"/>
          </a:bodyPr>
          <a:lstStyle/>
          <a:p>
            <a:r>
              <a:rPr lang="en-US" altLang="ja-JP" sz="4000" dirty="0" smtClean="0"/>
              <a:t>96</a:t>
            </a:r>
            <a:r>
              <a:rPr lang="ja-JP" altLang="ja-JP" sz="4000" dirty="0" smtClean="0"/>
              <a:t>年</a:t>
            </a:r>
            <a:r>
              <a:rPr lang="ja-JP" altLang="en-US" sz="4000" dirty="0" smtClean="0"/>
              <a:t>頃</a:t>
            </a:r>
            <a:r>
              <a:rPr lang="ja-JP" altLang="ja-JP" sz="4000" dirty="0" smtClean="0"/>
              <a:t>は、国の</a:t>
            </a:r>
            <a:r>
              <a:rPr lang="ja-JP" altLang="ja-JP" sz="4000" dirty="0" smtClean="0">
                <a:solidFill>
                  <a:schemeClr val="tx1">
                    <a:lumMod val="95000"/>
                    <a:lumOff val="5000"/>
                  </a:schemeClr>
                </a:solidFill>
              </a:rPr>
              <a:t>法</a:t>
            </a:r>
            <a:r>
              <a:rPr lang="ja-JP" altLang="en-US" sz="4000" dirty="0" smtClean="0">
                <a:solidFill>
                  <a:schemeClr val="tx1">
                    <a:lumMod val="95000"/>
                    <a:lumOff val="5000"/>
                  </a:schemeClr>
                </a:solidFill>
              </a:rPr>
              <a:t>運用</a:t>
            </a:r>
            <a:r>
              <a:rPr lang="ja-JP" altLang="ja-JP" sz="4000" dirty="0" smtClean="0">
                <a:solidFill>
                  <a:schemeClr val="tx1">
                    <a:lumMod val="95000"/>
                    <a:lumOff val="5000"/>
                  </a:schemeClr>
                </a:solidFill>
              </a:rPr>
              <a:t>により不特定多数の人を宿泊させるには、一定以上の客室面積や客専用の台所の設置等が必要</a:t>
            </a:r>
          </a:p>
          <a:p>
            <a:pPr>
              <a:buNone/>
            </a:pPr>
            <a:r>
              <a:rPr lang="ja-JP" altLang="en-US" sz="4000" dirty="0" smtClean="0">
                <a:solidFill>
                  <a:schemeClr val="tx1">
                    <a:lumMod val="95000"/>
                    <a:lumOff val="5000"/>
                  </a:schemeClr>
                </a:solidFill>
              </a:rPr>
              <a:t>　　⇔</a:t>
            </a:r>
            <a:r>
              <a:rPr lang="ja-JP" altLang="ja-JP" sz="4000" dirty="0" smtClean="0">
                <a:solidFill>
                  <a:schemeClr val="tx1">
                    <a:lumMod val="95000"/>
                    <a:lumOff val="5000"/>
                  </a:schemeClr>
                </a:solidFill>
              </a:rPr>
              <a:t>宿泊客を１日１組とし、さらに宿泊者を会員として限定する会員制の農泊</a:t>
            </a:r>
          </a:p>
          <a:p>
            <a:r>
              <a:rPr lang="ja-JP" altLang="en-US" sz="4000" dirty="0" smtClean="0">
                <a:solidFill>
                  <a:schemeClr val="tx1">
                    <a:lumMod val="95000"/>
                    <a:lumOff val="5000"/>
                  </a:schemeClr>
                </a:solidFill>
              </a:rPr>
              <a:t>旅館業法と食品衛生法の管轄➵（地方分権一括法）➵国から県に移譲</a:t>
            </a:r>
            <a:endParaRPr lang="en-US" altLang="ja-JP" sz="4000" dirty="0" smtClean="0">
              <a:solidFill>
                <a:schemeClr val="tx1">
                  <a:lumMod val="95000"/>
                  <a:lumOff val="5000"/>
                </a:schemeClr>
              </a:solidFill>
            </a:endParaRPr>
          </a:p>
          <a:p>
            <a:pPr>
              <a:buNone/>
            </a:pPr>
            <a:endParaRPr lang="ja-JP" altLang="ja-JP" sz="4000" dirty="0" smtClean="0"/>
          </a:p>
          <a:p>
            <a:endParaRPr lang="en-US" altLang="ja-JP" sz="40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w="38100">
            <a:solidFill>
              <a:schemeClr val="tx1">
                <a:lumMod val="95000"/>
                <a:lumOff val="5000"/>
              </a:schemeClr>
            </a:solidFill>
          </a:ln>
        </p:spPr>
        <p:txBody>
          <a:bodyPr/>
          <a:lstStyle/>
          <a:p>
            <a:r>
              <a:rPr kumimoji="1" lang="ja-JP" altLang="en-US" dirty="0" smtClean="0">
                <a:solidFill>
                  <a:schemeClr val="tx1">
                    <a:lumMod val="95000"/>
                    <a:lumOff val="5000"/>
                  </a:schemeClr>
                </a:solidFill>
              </a:rPr>
              <a:t>自家用自動車の「</a:t>
            </a:r>
            <a:r>
              <a:rPr kumimoji="1" lang="ja-JP" altLang="en-US" dirty="0" smtClean="0">
                <a:solidFill>
                  <a:srgbClr val="FF0000"/>
                </a:solidFill>
              </a:rPr>
              <a:t>有償</a:t>
            </a:r>
            <a:r>
              <a:rPr kumimoji="1" lang="ja-JP" altLang="en-US" dirty="0" smtClean="0">
                <a:solidFill>
                  <a:schemeClr val="tx1">
                    <a:lumMod val="95000"/>
                    <a:lumOff val="5000"/>
                  </a:schemeClr>
                </a:solidFill>
              </a:rPr>
              <a:t>」運送</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323528" y="1600200"/>
            <a:ext cx="8363272" cy="4997152"/>
          </a:xfrm>
          <a:noFill/>
        </p:spPr>
        <p:txBody>
          <a:bodyPr>
            <a:noAutofit/>
          </a:bodyPr>
          <a:lstStyle/>
          <a:p>
            <a:r>
              <a:rPr kumimoji="1" lang="ja-JP" altLang="en-US" sz="4400" dirty="0" smtClean="0">
                <a:solidFill>
                  <a:schemeClr val="tx1">
                    <a:lumMod val="95000"/>
                    <a:lumOff val="5000"/>
                  </a:schemeClr>
                </a:solidFill>
              </a:rPr>
              <a:t>地方分権改革法により、希望市町村に移管</a:t>
            </a:r>
            <a:endParaRPr kumimoji="1"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行政責任が発生、足の確保のため、財政援助</a:t>
            </a:r>
            <a:endParaRPr lang="en-US" altLang="ja-JP" sz="4400" dirty="0" smtClean="0">
              <a:solidFill>
                <a:schemeClr val="tx1">
                  <a:lumMod val="95000"/>
                  <a:lumOff val="5000"/>
                </a:schemeClr>
              </a:solidFill>
            </a:endParaRPr>
          </a:p>
          <a:p>
            <a:r>
              <a:rPr kumimoji="1" lang="ja-JP" altLang="en-US" sz="4400" dirty="0" smtClean="0">
                <a:solidFill>
                  <a:schemeClr val="tx1">
                    <a:lumMod val="95000"/>
                    <a:lumOff val="5000"/>
                  </a:schemeClr>
                </a:solidFill>
              </a:rPr>
              <a:t>事業実施は、民間委託が常識的</a:t>
            </a:r>
            <a:endParaRPr kumimoji="1"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ビジネスモデル次第では、無償運送。その場合には営業は自由</a:t>
            </a:r>
            <a:endParaRPr kumimoji="1" lang="ja-JP" altLang="en-US" sz="4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143000"/>
          </a:xfrm>
          <a:solidFill>
            <a:schemeClr val="bg1"/>
          </a:solidFill>
          <a:ln w="57150">
            <a:solidFill>
              <a:schemeClr val="tx1">
                <a:lumMod val="95000"/>
                <a:lumOff val="5000"/>
              </a:schemeClr>
            </a:solidFill>
          </a:ln>
        </p:spPr>
        <p:txBody>
          <a:bodyPr>
            <a:normAutofit/>
          </a:bodyPr>
          <a:lstStyle/>
          <a:p>
            <a:r>
              <a:rPr kumimoji="1" lang="ja-JP" altLang="en-US" dirty="0" smtClean="0"/>
              <a:t>地域は千差万別、足も千差万別</a:t>
            </a:r>
            <a:endParaRPr kumimoji="1" lang="ja-JP" altLang="en-US" dirty="0"/>
          </a:p>
        </p:txBody>
      </p:sp>
      <p:sp>
        <p:nvSpPr>
          <p:cNvPr id="3" name="コンテンツ プレースホルダ 2"/>
          <p:cNvSpPr>
            <a:spLocks noGrp="1"/>
          </p:cNvSpPr>
          <p:nvPr>
            <p:ph idx="1"/>
          </p:nvPr>
        </p:nvSpPr>
        <p:spPr>
          <a:xfrm>
            <a:off x="457200" y="1600200"/>
            <a:ext cx="8229600" cy="4349080"/>
          </a:xfrm>
        </p:spPr>
        <p:txBody>
          <a:bodyPr>
            <a:normAutofit/>
          </a:bodyPr>
          <a:lstStyle/>
          <a:p>
            <a:r>
              <a:rPr kumimoji="1" lang="ja-JP" altLang="en-US" dirty="0" smtClean="0"/>
              <a:t>地域の交通は、地域により異なり、千差万別（</a:t>
            </a:r>
            <a:r>
              <a:rPr kumimoji="1" lang="ja-JP" altLang="en-US" dirty="0" smtClean="0">
                <a:solidFill>
                  <a:schemeClr val="tx1">
                    <a:lumMod val="95000"/>
                    <a:lumOff val="5000"/>
                  </a:schemeClr>
                </a:solidFill>
              </a:rPr>
              <a:t>中央集権的発想では対応できない）</a:t>
            </a:r>
            <a:endParaRPr kumimoji="1"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地方議会において、議員と首長が地域の足の確保について、自らのこととして議論しなければ、発展は期待できない</a:t>
            </a:r>
            <a:endParaRPr kumimoji="1" lang="en-US" altLang="ja-JP" dirty="0" smtClean="0">
              <a:solidFill>
                <a:schemeClr val="tx1">
                  <a:lumMod val="95000"/>
                  <a:lumOff val="5000"/>
                </a:schemeClr>
              </a:solidFill>
            </a:endParaRPr>
          </a:p>
          <a:p>
            <a:r>
              <a:rPr lang="ja-JP" altLang="en-US" dirty="0" smtClean="0">
                <a:solidFill>
                  <a:schemeClr val="tx1">
                    <a:lumMod val="95000"/>
                    <a:lumOff val="5000"/>
                  </a:schemeClr>
                </a:solidFill>
              </a:rPr>
              <a:t>道路整備は維持更新投資時期、自動車からの税金を足の確保に使用するコンセンサス作りの時期</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95000"/>
                <a:lumOff val="5000"/>
              </a:schemeClr>
            </a:solidFill>
          </a:ln>
        </p:spPr>
        <p:txBody>
          <a:bodyPr>
            <a:normAutofit fontScale="90000"/>
          </a:bodyPr>
          <a:lstStyle/>
          <a:p>
            <a:r>
              <a:rPr lang="ja-JP" altLang="en-US" dirty="0" smtClean="0"/>
              <a:t>マイカー成熟社会</a:t>
            </a:r>
            <a:r>
              <a:rPr lang="en-US" altLang="ja-JP" dirty="0" smtClean="0"/>
              <a:t/>
            </a:r>
            <a:br>
              <a:rPr lang="en-US" altLang="ja-JP" dirty="0" smtClean="0"/>
            </a:br>
            <a:r>
              <a:rPr lang="ja-JP" altLang="en-US" dirty="0" smtClean="0"/>
              <a:t>軽自動車税の</a:t>
            </a:r>
            <a:r>
              <a:rPr lang="ja-JP" altLang="en-US" dirty="0" smtClean="0">
                <a:solidFill>
                  <a:schemeClr val="tx1">
                    <a:lumMod val="95000"/>
                    <a:lumOff val="5000"/>
                  </a:schemeClr>
                </a:solidFill>
              </a:rPr>
              <a:t>前身</a:t>
            </a:r>
            <a:r>
              <a:rPr lang="ja-JP" altLang="en-US" dirty="0" smtClean="0"/>
              <a:t>は</a:t>
            </a:r>
            <a:r>
              <a:rPr lang="ja-JP" altLang="en-US" dirty="0" smtClean="0">
                <a:solidFill>
                  <a:schemeClr val="tx1">
                    <a:lumMod val="95000"/>
                    <a:lumOff val="5000"/>
                  </a:schemeClr>
                </a:solidFill>
              </a:rPr>
              <a:t>自転車、荷車税</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313184" y="1772816"/>
            <a:ext cx="8723312" cy="4608512"/>
          </a:xfrm>
        </p:spPr>
        <p:txBody>
          <a:bodyPr>
            <a:noAutofit/>
          </a:bodyPr>
          <a:lstStyle/>
          <a:p>
            <a:r>
              <a:rPr lang="ja-JP" altLang="en-US" sz="3600" dirty="0" smtClean="0"/>
              <a:t>販売台数（</a:t>
            </a:r>
            <a:r>
              <a:rPr lang="en-US" altLang="ja-JP" sz="3600" dirty="0" smtClean="0"/>
              <a:t>1986</a:t>
            </a:r>
            <a:r>
              <a:rPr lang="ja-JP" altLang="en-US" sz="3600" dirty="0" smtClean="0"/>
              <a:t>年と</a:t>
            </a:r>
            <a:r>
              <a:rPr lang="en-US" altLang="ja-JP" sz="3600" dirty="0" smtClean="0"/>
              <a:t>2012</a:t>
            </a:r>
            <a:r>
              <a:rPr lang="ja-JP" altLang="en-US" sz="3600" dirty="0" smtClean="0"/>
              <a:t>年比較） </a:t>
            </a:r>
            <a:endParaRPr lang="en-US" altLang="ja-JP" sz="3600" dirty="0" smtClean="0"/>
          </a:p>
          <a:p>
            <a:r>
              <a:rPr lang="ja-JP" altLang="en-US" sz="3600" dirty="0" smtClean="0"/>
              <a:t>普通車は</a:t>
            </a:r>
            <a:r>
              <a:rPr lang="en-US" altLang="ja-JP" sz="3600" dirty="0" smtClean="0"/>
              <a:t>400</a:t>
            </a:r>
            <a:r>
              <a:rPr lang="ja-JP" altLang="en-US" sz="3600" dirty="0" smtClean="0"/>
              <a:t>万台</a:t>
            </a:r>
            <a:r>
              <a:rPr lang="en-US" altLang="ja-JP" sz="3600" dirty="0" smtClean="0"/>
              <a:t>→300</a:t>
            </a:r>
            <a:r>
              <a:rPr lang="ja-JP" altLang="en-US" sz="3600" dirty="0" smtClean="0"/>
              <a:t>万台　　</a:t>
            </a:r>
            <a:endParaRPr lang="en-US" altLang="ja-JP" sz="3600" dirty="0" smtClean="0"/>
          </a:p>
          <a:p>
            <a:pPr>
              <a:buNone/>
            </a:pPr>
            <a:r>
              <a:rPr lang="ja-JP" altLang="en-US" sz="3600" dirty="0" smtClean="0"/>
              <a:t>　　　　　　　　　　　ピークは</a:t>
            </a:r>
            <a:r>
              <a:rPr lang="en-US" altLang="ja-JP" sz="3600" dirty="0" smtClean="0"/>
              <a:t>90</a:t>
            </a:r>
            <a:r>
              <a:rPr lang="ja-JP" altLang="en-US" sz="3600" dirty="0" smtClean="0"/>
              <a:t>年</a:t>
            </a:r>
            <a:r>
              <a:rPr lang="en-US" altLang="ja-JP" sz="3600" dirty="0" smtClean="0"/>
              <a:t>590</a:t>
            </a:r>
            <a:r>
              <a:rPr lang="ja-JP" altLang="en-US" sz="3600" dirty="0" smtClean="0"/>
              <a:t>万台 </a:t>
            </a:r>
            <a:endParaRPr lang="en-US" altLang="ja-JP" sz="3600" dirty="0" smtClean="0"/>
          </a:p>
          <a:p>
            <a:r>
              <a:rPr lang="ja-JP" altLang="en-US" sz="3600" dirty="0" smtClean="0"/>
              <a:t>軽自動車は</a:t>
            </a:r>
            <a:r>
              <a:rPr lang="en-US" altLang="ja-JP" sz="3600" dirty="0" smtClean="0"/>
              <a:t>163</a:t>
            </a:r>
            <a:r>
              <a:rPr lang="ja-JP" altLang="en-US" sz="3600" dirty="0" smtClean="0"/>
              <a:t>万台</a:t>
            </a:r>
            <a:r>
              <a:rPr lang="en-US" altLang="ja-JP" sz="3600" dirty="0" smtClean="0"/>
              <a:t>→197</a:t>
            </a:r>
            <a:r>
              <a:rPr lang="ja-JP" altLang="en-US" sz="3600" dirty="0" smtClean="0"/>
              <a:t>万台　</a:t>
            </a:r>
            <a:endParaRPr lang="en-US" altLang="ja-JP" sz="3600" dirty="0" smtClean="0"/>
          </a:p>
          <a:p>
            <a:pPr>
              <a:buNone/>
            </a:pPr>
            <a:r>
              <a:rPr lang="ja-JP" altLang="en-US" sz="3600" dirty="0" smtClean="0"/>
              <a:t>　　　　　　　　　　　ピークは</a:t>
            </a:r>
            <a:r>
              <a:rPr lang="en-US" altLang="ja-JP" sz="3600" dirty="0" smtClean="0"/>
              <a:t>2006</a:t>
            </a:r>
            <a:r>
              <a:rPr lang="ja-JP" altLang="en-US" sz="3600" dirty="0" smtClean="0"/>
              <a:t>年</a:t>
            </a:r>
            <a:r>
              <a:rPr lang="en-US" altLang="ja-JP" sz="3600" dirty="0" smtClean="0"/>
              <a:t>203</a:t>
            </a:r>
            <a:r>
              <a:rPr lang="ja-JP" altLang="en-US" sz="3600" dirty="0" smtClean="0"/>
              <a:t>万台</a:t>
            </a:r>
            <a:endParaRPr lang="en-US" altLang="ja-JP" sz="3600" dirty="0" smtClean="0"/>
          </a:p>
          <a:p>
            <a:r>
              <a:rPr lang="en-US" altLang="ja-JP" sz="3600" dirty="0" smtClean="0"/>
              <a:t>7200</a:t>
            </a:r>
            <a:r>
              <a:rPr lang="ja-JP" altLang="en-US" sz="3600" dirty="0" smtClean="0"/>
              <a:t>円から</a:t>
            </a:r>
            <a:r>
              <a:rPr lang="en-US" altLang="ja-JP" sz="3600" dirty="0" smtClean="0"/>
              <a:t> 10800</a:t>
            </a:r>
            <a:r>
              <a:rPr lang="ja-JP" altLang="en-US" sz="3600" dirty="0" smtClean="0"/>
              <a:t>円に増税　</a:t>
            </a:r>
            <a:r>
              <a:rPr lang="ja-JP" altLang="en-US" sz="3600" dirty="0" smtClean="0">
                <a:solidFill>
                  <a:schemeClr val="tx1">
                    <a:lumMod val="95000"/>
                    <a:lumOff val="5000"/>
                  </a:schemeClr>
                </a:solidFill>
              </a:rPr>
              <a:t>使途をマイカー社会で恩恵に浴せない集団に向ける。 </a:t>
            </a:r>
            <a:endParaRPr lang="en-US" altLang="ja-JP" sz="36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3792"/>
            <a:ext cx="8229600" cy="1143000"/>
          </a:xfrm>
          <a:solidFill>
            <a:schemeClr val="bg1"/>
          </a:solidFill>
          <a:ln>
            <a:solidFill>
              <a:schemeClr val="tx1">
                <a:lumMod val="95000"/>
                <a:lumOff val="5000"/>
              </a:schemeClr>
            </a:solidFill>
          </a:ln>
        </p:spPr>
        <p:txBody>
          <a:bodyPr/>
          <a:lstStyle/>
          <a:p>
            <a:r>
              <a:rPr kumimoji="1" lang="ja-JP" altLang="en-US" dirty="0" smtClean="0"/>
              <a:t>軽自動車税収入</a:t>
            </a:r>
            <a:endParaRPr kumimoji="1" lang="ja-JP" altLang="en-US" dirty="0"/>
          </a:p>
        </p:txBody>
      </p:sp>
      <p:pic>
        <p:nvPicPr>
          <p:cNvPr id="1026" name="Picture 2"/>
          <p:cNvPicPr>
            <a:picLocks noChangeAspect="1" noChangeArrowheads="1"/>
          </p:cNvPicPr>
          <p:nvPr/>
        </p:nvPicPr>
        <p:blipFill>
          <a:blip r:embed="rId2" cstate="print"/>
          <a:srcRect l="24070" t="36047" r="23907" b="17688"/>
          <a:stretch>
            <a:fillRect/>
          </a:stretch>
        </p:blipFill>
        <p:spPr bwMode="auto">
          <a:xfrm>
            <a:off x="35496" y="1700808"/>
            <a:ext cx="8928992" cy="44644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323528" y="116632"/>
            <a:ext cx="7702624" cy="3140969"/>
          </a:xfrm>
          <a:solidFill>
            <a:schemeClr val="bg1"/>
          </a:solidFill>
          <a:ln>
            <a:solidFill>
              <a:schemeClr val="accent1"/>
            </a:solidFill>
          </a:ln>
        </p:spPr>
        <p:txBody>
          <a:bodyPr>
            <a:noAutofit/>
          </a:bodyPr>
          <a:lstStyle/>
          <a:p>
            <a:r>
              <a:rPr lang="ja-JP" altLang="en-US" sz="6000" b="1" dirty="0" smtClean="0">
                <a:solidFill>
                  <a:schemeClr val="tx1">
                    <a:lumMod val="95000"/>
                    <a:lumOff val="5000"/>
                  </a:schemeClr>
                </a:solidFill>
              </a:rPr>
              <a:t>失敗の典型例</a:t>
            </a:r>
            <a:r>
              <a:rPr lang="en-US" altLang="ja-JP" sz="4000" b="1" dirty="0" smtClean="0"/>
              <a:t/>
            </a:r>
            <a:br>
              <a:rPr lang="en-US" altLang="ja-JP" sz="4000" b="1" dirty="0" smtClean="0"/>
            </a:br>
            <a:r>
              <a:rPr lang="ja-JP" altLang="en-US" sz="4000" b="1" dirty="0" smtClean="0"/>
              <a:t>収支比率低迷続き　</a:t>
            </a:r>
            <a:r>
              <a:rPr lang="en-US" altLang="ja-JP" sz="4000" b="1" dirty="0" smtClean="0"/>
              <a:t/>
            </a:r>
            <a:br>
              <a:rPr lang="en-US" altLang="ja-JP" sz="4000" b="1" dirty="0" smtClean="0"/>
            </a:br>
            <a:r>
              <a:rPr lang="ja-JP" altLang="en-US" sz="4000" b="1" dirty="0" smtClean="0"/>
              <a:t>経費９割以上市が負担　</a:t>
            </a:r>
            <a:r>
              <a:rPr lang="en-US" altLang="ja-JP" sz="4000" b="1" dirty="0" smtClean="0"/>
              <a:t/>
            </a:r>
            <a:br>
              <a:rPr lang="en-US" altLang="ja-JP" sz="4000" b="1" dirty="0" smtClean="0"/>
            </a:br>
            <a:r>
              <a:rPr lang="ja-JP" altLang="en-US" sz="4000" b="1" dirty="0" smtClean="0"/>
              <a:t>袖ケ浦市平川地区</a:t>
            </a:r>
            <a:endParaRPr kumimoji="1" lang="ja-JP" altLang="en-US" sz="4000" dirty="0"/>
          </a:p>
        </p:txBody>
      </p:sp>
      <p:sp>
        <p:nvSpPr>
          <p:cNvPr id="7" name="サブタイトル 6"/>
          <p:cNvSpPr>
            <a:spLocks noGrp="1"/>
          </p:cNvSpPr>
          <p:nvPr>
            <p:ph type="subTitle" idx="1"/>
          </p:nvPr>
        </p:nvSpPr>
        <p:spPr>
          <a:xfrm rot="16200000">
            <a:off x="5906430" y="2526618"/>
            <a:ext cx="5276428" cy="600472"/>
          </a:xfrm>
          <a:ln>
            <a:solidFill>
              <a:schemeClr val="tx1">
                <a:lumMod val="95000"/>
                <a:lumOff val="5000"/>
              </a:schemeClr>
            </a:solidFill>
          </a:ln>
        </p:spPr>
        <p:txBody>
          <a:bodyPr vert="eaVert">
            <a:normAutofit fontScale="92500" lnSpcReduction="20000"/>
          </a:bodyPr>
          <a:lstStyle/>
          <a:p>
            <a:r>
              <a:rPr lang="ja-JP" altLang="en-US" b="1" dirty="0" smtClean="0">
                <a:solidFill>
                  <a:schemeClr val="tx1">
                    <a:lumMod val="95000"/>
                    <a:lumOff val="5000"/>
                  </a:schemeClr>
                </a:solidFill>
              </a:rPr>
              <a:t>千</a:t>
            </a:r>
            <a:r>
              <a:rPr lang="ja-JP" altLang="en-US" dirty="0" smtClean="0">
                <a:solidFill>
                  <a:schemeClr val="tx1">
                    <a:lumMod val="95000"/>
                    <a:lumOff val="5000"/>
                  </a:schemeClr>
                </a:solidFill>
              </a:rPr>
              <a:t>葉</a:t>
            </a:r>
            <a:r>
              <a:rPr lang="ja-JP" altLang="en-US" b="1" dirty="0" smtClean="0">
                <a:solidFill>
                  <a:schemeClr val="tx1">
                    <a:lumMod val="95000"/>
                    <a:lumOff val="5000"/>
                  </a:schemeClr>
                </a:solidFill>
              </a:rPr>
              <a:t>日報</a:t>
            </a:r>
            <a:r>
              <a:rPr lang="ja-JP" altLang="en-US" dirty="0" smtClean="0">
                <a:solidFill>
                  <a:schemeClr val="tx1">
                    <a:lumMod val="95000"/>
                    <a:lumOff val="5000"/>
                  </a:schemeClr>
                </a:solidFill>
              </a:rPr>
              <a:t>２０１３年</a:t>
            </a:r>
            <a:r>
              <a:rPr lang="en-US" altLang="ja-JP" dirty="0" smtClean="0">
                <a:solidFill>
                  <a:schemeClr val="tx1">
                    <a:lumMod val="95000"/>
                    <a:lumOff val="5000"/>
                  </a:schemeClr>
                </a:solidFill>
              </a:rPr>
              <a:t>3</a:t>
            </a:r>
            <a:r>
              <a:rPr lang="ja-JP" altLang="en-US" dirty="0" smtClean="0">
                <a:solidFill>
                  <a:schemeClr val="tx1">
                    <a:lumMod val="95000"/>
                    <a:lumOff val="5000"/>
                  </a:schemeClr>
                </a:solidFill>
              </a:rPr>
              <a:t>月</a:t>
            </a:r>
            <a:r>
              <a:rPr lang="en-US" altLang="ja-JP" dirty="0" smtClean="0">
                <a:solidFill>
                  <a:schemeClr val="tx1">
                    <a:lumMod val="95000"/>
                    <a:lumOff val="5000"/>
                  </a:schemeClr>
                </a:solidFill>
              </a:rPr>
              <a:t>8</a:t>
            </a:r>
            <a:r>
              <a:rPr lang="ja-JP" altLang="en-US" dirty="0" smtClean="0">
                <a:solidFill>
                  <a:schemeClr val="tx1">
                    <a:lumMod val="95000"/>
                    <a:lumOff val="5000"/>
                  </a:schemeClr>
                </a:solidFill>
              </a:rPr>
              <a:t>日</a:t>
            </a:r>
            <a:endParaRPr kumimoji="1" lang="ja-JP" altLang="en-US" dirty="0">
              <a:solidFill>
                <a:schemeClr val="tx1">
                  <a:lumMod val="95000"/>
                  <a:lumOff val="5000"/>
                </a:schemeClr>
              </a:solidFill>
            </a:endParaRPr>
          </a:p>
        </p:txBody>
      </p:sp>
      <p:sp>
        <p:nvSpPr>
          <p:cNvPr id="4" name="右矢印 3"/>
          <p:cNvSpPr/>
          <p:nvPr/>
        </p:nvSpPr>
        <p:spPr>
          <a:xfrm rot="19318397">
            <a:off x="-177663" y="3377011"/>
            <a:ext cx="5125504" cy="28837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smtClean="0">
                <a:solidFill>
                  <a:schemeClr val="tx1">
                    <a:lumMod val="95000"/>
                    <a:lumOff val="5000"/>
                  </a:schemeClr>
                </a:solidFill>
              </a:rPr>
              <a:t>足の確保が</a:t>
            </a:r>
            <a:endParaRPr lang="en-US" altLang="ja-JP" sz="4400" dirty="0" smtClean="0">
              <a:solidFill>
                <a:schemeClr val="tx1">
                  <a:lumMod val="95000"/>
                  <a:lumOff val="5000"/>
                </a:schemeClr>
              </a:solidFill>
            </a:endParaRPr>
          </a:p>
          <a:p>
            <a:pPr algn="ctr"/>
            <a:r>
              <a:rPr lang="ja-JP" altLang="en-US" sz="4400" dirty="0" smtClean="0">
                <a:solidFill>
                  <a:schemeClr val="tx1">
                    <a:lumMod val="95000"/>
                    <a:lumOff val="5000"/>
                  </a:schemeClr>
                </a:solidFill>
              </a:rPr>
              <a:t>できてない</a:t>
            </a:r>
            <a:endParaRPr kumimoji="1" lang="ja-JP" altLang="en-US" sz="4400" dirty="0">
              <a:solidFill>
                <a:schemeClr val="tx1">
                  <a:lumMod val="95000"/>
                  <a:lumOff val="5000"/>
                </a:schemeClr>
              </a:solidFill>
            </a:endParaRPr>
          </a:p>
        </p:txBody>
      </p:sp>
      <p:sp>
        <p:nvSpPr>
          <p:cNvPr id="8" name="右矢印 7"/>
          <p:cNvSpPr/>
          <p:nvPr/>
        </p:nvSpPr>
        <p:spPr>
          <a:xfrm rot="2531787">
            <a:off x="4455303" y="3766416"/>
            <a:ext cx="4514033" cy="279929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lumMod val="95000"/>
                    <a:lumOff val="5000"/>
                  </a:schemeClr>
                </a:solidFill>
              </a:rPr>
              <a:t>タダでもいい</a:t>
            </a:r>
            <a:endParaRPr kumimoji="1" lang="en-US" altLang="ja-JP" sz="4400" dirty="0" smtClean="0">
              <a:solidFill>
                <a:schemeClr val="tx1">
                  <a:lumMod val="95000"/>
                  <a:lumOff val="5000"/>
                </a:schemeClr>
              </a:solidFill>
            </a:endParaRPr>
          </a:p>
          <a:p>
            <a:pPr algn="ctr"/>
            <a:r>
              <a:rPr lang="ja-JP" altLang="en-US" sz="4400" dirty="0" smtClean="0">
                <a:solidFill>
                  <a:schemeClr val="tx1">
                    <a:lumMod val="95000"/>
                    <a:lumOff val="5000"/>
                  </a:schemeClr>
                </a:solidFill>
              </a:rPr>
              <a:t>足の確保</a:t>
            </a:r>
            <a:endParaRPr kumimoji="1" lang="ja-JP" altLang="en-US" sz="4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ja-JP" altLang="en-US" sz="4000" dirty="0" smtClean="0"/>
              <a:t>循環バスに替わる公共交通として予約型乗合タクシー導入。当初、</a:t>
            </a:r>
            <a:r>
              <a:rPr lang="ja-JP" altLang="en-US" sz="4000" dirty="0" smtClean="0">
                <a:solidFill>
                  <a:schemeClr val="tx1">
                    <a:lumMod val="95000"/>
                    <a:lumOff val="5000"/>
                  </a:schemeClr>
                </a:solidFill>
              </a:rPr>
              <a:t>１日当たり１７人、年間５千人、収支率は２５％を見込</a:t>
            </a:r>
          </a:p>
          <a:p>
            <a:r>
              <a:rPr lang="ja-JP" altLang="en-US" sz="4000" dirty="0" smtClean="0">
                <a:solidFill>
                  <a:schemeClr val="tx1">
                    <a:lumMod val="95000"/>
                    <a:lumOff val="5000"/>
                  </a:schemeClr>
                </a:solidFill>
              </a:rPr>
              <a:t>１０年度の利用は１日当たり３・６人。運行方法を２度改正しが、１１年度は５・４人、１２年度は６・７人と伸び悩み。</a:t>
            </a:r>
            <a:endParaRPr lang="en-US" altLang="ja-JP" sz="4000" dirty="0" smtClean="0">
              <a:solidFill>
                <a:schemeClr val="tx1">
                  <a:lumMod val="95000"/>
                  <a:lumOff val="5000"/>
                </a:schemeClr>
              </a:solidFill>
            </a:endParaRPr>
          </a:p>
          <a:p>
            <a:r>
              <a:rPr lang="ja-JP" altLang="en-US" sz="4000" dirty="0" smtClean="0">
                <a:solidFill>
                  <a:schemeClr val="tx1">
                    <a:lumMod val="95000"/>
                    <a:lumOff val="5000"/>
                  </a:schemeClr>
                </a:solidFill>
              </a:rPr>
              <a:t>収支率は最大の年でも５・７％にとどまり、年間運営費８９７万円のうち、９４・３％に当たる８４６万円を市が負担</a:t>
            </a:r>
            <a:r>
              <a:rPr lang="ja-JP" altLang="en-US" sz="4000" dirty="0" smtClean="0"/>
              <a:t>する事態となる</a:t>
            </a:r>
          </a:p>
          <a:p>
            <a:endParaRPr kumimoji="1"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733054"/>
          </a:xfrm>
          <a:solidFill>
            <a:schemeClr val="bg1"/>
          </a:solidFill>
        </p:spPr>
        <p:txBody>
          <a:bodyPr>
            <a:normAutofit/>
          </a:bodyPr>
          <a:lstStyle/>
          <a:p>
            <a:r>
              <a:rPr kumimoji="1" lang="ja-JP" altLang="en-US" dirty="0" smtClean="0"/>
              <a:t>マイカーに代わる</a:t>
            </a:r>
            <a:r>
              <a:rPr kumimoji="1" lang="en-US" altLang="ja-JP" dirty="0" smtClean="0"/>
              <a:t/>
            </a:r>
            <a:br>
              <a:rPr kumimoji="1" lang="en-US" altLang="ja-JP" dirty="0" smtClean="0"/>
            </a:br>
            <a:r>
              <a:rPr kumimoji="1" lang="ja-JP" altLang="en-US" dirty="0" smtClean="0"/>
              <a:t>何時でも乗れるサービスの提供</a:t>
            </a:r>
            <a:endParaRPr kumimoji="1" lang="ja-JP" altLang="en-US" dirty="0"/>
          </a:p>
        </p:txBody>
      </p:sp>
      <p:sp>
        <p:nvSpPr>
          <p:cNvPr id="3" name="コンテンツ プレースホルダ 2"/>
          <p:cNvSpPr>
            <a:spLocks noGrp="1"/>
          </p:cNvSpPr>
          <p:nvPr>
            <p:ph idx="1"/>
          </p:nvPr>
        </p:nvSpPr>
        <p:spPr>
          <a:xfrm>
            <a:off x="179512" y="2060849"/>
            <a:ext cx="8964488" cy="4392488"/>
          </a:xfrm>
        </p:spPr>
        <p:txBody>
          <a:bodyPr>
            <a:normAutofit fontScale="92500"/>
          </a:bodyPr>
          <a:lstStyle/>
          <a:p>
            <a:r>
              <a:rPr lang="ja-JP" altLang="en-US" sz="4300" dirty="0" smtClean="0"/>
              <a:t>自家用車よりも便利なサービスを提供して、どの程度利用されるかを想定</a:t>
            </a:r>
            <a:endParaRPr lang="en-US" altLang="ja-JP" sz="4300" dirty="0" smtClean="0"/>
          </a:p>
          <a:p>
            <a:r>
              <a:rPr lang="ja-JP" altLang="en-US" sz="4300" dirty="0" smtClean="0"/>
              <a:t>その水準で、単位当たりの経費を予測</a:t>
            </a:r>
            <a:endParaRPr lang="en-US" altLang="ja-JP" sz="4300" dirty="0" smtClean="0"/>
          </a:p>
          <a:p>
            <a:r>
              <a:rPr lang="ja-JP" altLang="en-US" sz="4300" dirty="0" smtClean="0"/>
              <a:t>マイカー社会の経費と思えば、無料にしても単位当たりのコストが安ければ市民社会への還元との納得が得やすい。</a:t>
            </a:r>
            <a:endParaRPr lang="en-US" altLang="ja-JP" sz="4300" dirty="0" smtClean="0"/>
          </a:p>
          <a:p>
            <a:endParaRPr kumimoji="1" lang="ja-JP"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332656"/>
            <a:ext cx="8229600" cy="1143000"/>
          </a:xfrm>
          <a:solidFill>
            <a:schemeClr val="bg1"/>
          </a:solidFill>
        </p:spPr>
        <p:txBody>
          <a:bodyPr/>
          <a:lstStyle/>
          <a:p>
            <a:r>
              <a:rPr lang="ja-JP" altLang="en-US" dirty="0" smtClean="0"/>
              <a:t>効率的運営</a:t>
            </a:r>
            <a:endParaRPr kumimoji="1" lang="ja-JP" altLang="en-US" dirty="0"/>
          </a:p>
        </p:txBody>
      </p:sp>
      <p:sp>
        <p:nvSpPr>
          <p:cNvPr id="3" name="コンテンツ プレースホルダ 2"/>
          <p:cNvSpPr>
            <a:spLocks noGrp="1"/>
          </p:cNvSpPr>
          <p:nvPr>
            <p:ph idx="1"/>
          </p:nvPr>
        </p:nvSpPr>
        <p:spPr>
          <a:xfrm>
            <a:off x="179512" y="1484784"/>
            <a:ext cx="8784976" cy="5373216"/>
          </a:xfrm>
        </p:spPr>
        <p:txBody>
          <a:bodyPr>
            <a:noAutofit/>
          </a:bodyPr>
          <a:lstStyle/>
          <a:p>
            <a:r>
              <a:rPr lang="ja-JP" altLang="en-US" sz="4400" dirty="0" smtClean="0"/>
              <a:t>利用されないと税金の無駄遣いとの批判発生</a:t>
            </a:r>
            <a:endParaRPr lang="en-US" altLang="ja-JP" sz="4400" dirty="0" smtClean="0"/>
          </a:p>
          <a:p>
            <a:r>
              <a:rPr lang="ja-JP" altLang="en-US" sz="4400" dirty="0" smtClean="0">
                <a:solidFill>
                  <a:schemeClr val="tx1">
                    <a:lumMod val="95000"/>
                    <a:lumOff val="5000"/>
                  </a:schemeClr>
                </a:solidFill>
              </a:rPr>
              <a:t>無償運行とするかは別にして、最低、参加費程度の負担をお願いする（会員制）</a:t>
            </a:r>
            <a:endParaRPr lang="en-US" altLang="ja-JP" sz="4400" dirty="0" smtClean="0">
              <a:solidFill>
                <a:schemeClr val="tx1">
                  <a:lumMod val="95000"/>
                  <a:lumOff val="5000"/>
                </a:schemeClr>
              </a:solidFill>
            </a:endParaRPr>
          </a:p>
          <a:p>
            <a:pPr>
              <a:buNone/>
            </a:pPr>
            <a:r>
              <a:rPr lang="ja-JP" altLang="en-US" sz="4400" dirty="0" smtClean="0">
                <a:solidFill>
                  <a:schemeClr val="tx1">
                    <a:lumMod val="95000"/>
                    <a:lumOff val="5000"/>
                  </a:schemeClr>
                </a:solidFill>
              </a:rPr>
              <a:t>➵➵　タダにしても乗らなければ、市民のニーズがないと突き放せる</a:t>
            </a:r>
            <a:endParaRPr lang="en-US" altLang="ja-JP" sz="44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95000"/>
                <a:lumOff val="5000"/>
              </a:schemeClr>
            </a:solidFill>
          </a:ln>
        </p:spPr>
        <p:txBody>
          <a:bodyPr/>
          <a:lstStyle/>
          <a:p>
            <a:r>
              <a:rPr kumimoji="1" lang="ja-JP" altLang="en-US" dirty="0" smtClean="0"/>
              <a:t>新しいビジネスモデル</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normAutofit fontScale="92500" lnSpcReduction="10000"/>
          </a:bodyPr>
          <a:lstStyle/>
          <a:p>
            <a:r>
              <a:rPr lang="ja-JP" altLang="en-US" dirty="0" smtClean="0"/>
              <a:t>次に</a:t>
            </a:r>
            <a:r>
              <a:rPr lang="ja-JP" altLang="en-US" sz="4800" dirty="0" smtClean="0"/>
              <a:t>運賃以外のコスト回収策</a:t>
            </a:r>
            <a:r>
              <a:rPr lang="ja-JP" altLang="en-US" dirty="0" smtClean="0"/>
              <a:t>を考える（新しいビジネスモデル）</a:t>
            </a:r>
            <a:endParaRPr lang="en-US" altLang="ja-JP" dirty="0" smtClean="0"/>
          </a:p>
          <a:p>
            <a:r>
              <a:rPr lang="ja-JP" altLang="en-US" sz="4400" dirty="0" smtClean="0">
                <a:solidFill>
                  <a:schemeClr val="tx1">
                    <a:lumMod val="95000"/>
                    <a:lumOff val="5000"/>
                  </a:schemeClr>
                </a:solidFill>
              </a:rPr>
              <a:t>医療機関、介護機関、高齢者の買い物先店舗からの協賛金、介護器具販売店等の協賛金</a:t>
            </a:r>
            <a:r>
              <a:rPr lang="ja-JP" altLang="en-US" dirty="0" smtClean="0">
                <a:solidFill>
                  <a:schemeClr val="tx1">
                    <a:lumMod val="95000"/>
                    <a:lumOff val="5000"/>
                  </a:schemeClr>
                </a:solidFill>
              </a:rPr>
              <a:t>を組み合わせて、財政負担の軽減をはかる（</a:t>
            </a:r>
            <a:r>
              <a:rPr lang="en-US" altLang="ja-JP" dirty="0" smtClean="0">
                <a:solidFill>
                  <a:schemeClr val="tx1">
                    <a:lumMod val="95000"/>
                    <a:lumOff val="5000"/>
                  </a:schemeClr>
                </a:solidFill>
              </a:rPr>
              <a:t>Google</a:t>
            </a:r>
            <a:r>
              <a:rPr lang="ja-JP" altLang="en-US" dirty="0" smtClean="0">
                <a:solidFill>
                  <a:schemeClr val="tx1">
                    <a:lumMod val="95000"/>
                    <a:lumOff val="5000"/>
                  </a:schemeClr>
                </a:solidFill>
              </a:rPr>
              <a:t>の狙いどころ）。</a:t>
            </a:r>
            <a:endParaRPr lang="en-US" altLang="ja-JP" dirty="0" smtClean="0">
              <a:solidFill>
                <a:schemeClr val="tx1">
                  <a:lumMod val="95000"/>
                  <a:lumOff val="5000"/>
                </a:schemeClr>
              </a:solidFill>
            </a:endParaRPr>
          </a:p>
          <a:p>
            <a:r>
              <a:rPr lang="ja-JP" altLang="en-US" sz="4400" dirty="0" smtClean="0">
                <a:solidFill>
                  <a:schemeClr val="tx1">
                    <a:lumMod val="95000"/>
                    <a:lumOff val="5000"/>
                  </a:schemeClr>
                </a:solidFill>
              </a:rPr>
              <a:t>実際の運行は、地元交通事業者等に委託する</a:t>
            </a:r>
            <a:endParaRPr lang="en-US" altLang="ja-JP" sz="4400" dirty="0" smtClean="0">
              <a:solidFill>
                <a:schemeClr val="tx1">
                  <a:lumMod val="95000"/>
                  <a:lumOff val="5000"/>
                </a:schemeClr>
              </a:solidFill>
            </a:endParaRPr>
          </a:p>
          <a:p>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6024" y="1844824"/>
            <a:ext cx="7772400" cy="1470025"/>
          </a:xfrm>
          <a:solidFill>
            <a:schemeClr val="bg1"/>
          </a:solidFill>
          <a:ln w="76200">
            <a:solidFill>
              <a:schemeClr val="tx1">
                <a:lumMod val="95000"/>
                <a:lumOff val="5000"/>
              </a:schemeClr>
            </a:solidFill>
          </a:ln>
        </p:spPr>
        <p:txBody>
          <a:bodyPr>
            <a:normAutofit/>
          </a:bodyPr>
          <a:lstStyle/>
          <a:p>
            <a:r>
              <a:rPr kumimoji="1" lang="ja-JP" altLang="en-US" sz="6000" dirty="0" smtClean="0">
                <a:solidFill>
                  <a:schemeClr val="tx1">
                    <a:lumMod val="95000"/>
                    <a:lumOff val="5000"/>
                  </a:schemeClr>
                </a:solidFill>
              </a:rPr>
              <a:t>人流</a:t>
            </a:r>
            <a:endParaRPr kumimoji="1" lang="ja-JP" altLang="en-US" sz="6000" dirty="0">
              <a:solidFill>
                <a:schemeClr val="tx1">
                  <a:lumMod val="95000"/>
                  <a:lumOff val="5000"/>
                </a:schemeClr>
              </a:solidFill>
            </a:endParaRPr>
          </a:p>
        </p:txBody>
      </p:sp>
      <p:sp>
        <p:nvSpPr>
          <p:cNvPr id="4" name="サブタイトル 3"/>
          <p:cNvSpPr>
            <a:spLocks noGrp="1"/>
          </p:cNvSpPr>
          <p:nvPr>
            <p:ph type="subTitle" idx="1"/>
          </p:nvPr>
        </p:nvSpPr>
        <p:spPr>
          <a:xfrm>
            <a:off x="1371600" y="3886200"/>
            <a:ext cx="6400800" cy="1847056"/>
          </a:xfrm>
          <a:ln>
            <a:solidFill>
              <a:schemeClr val="tx1">
                <a:lumMod val="95000"/>
                <a:lumOff val="5000"/>
              </a:schemeClr>
            </a:solidFill>
          </a:ln>
        </p:spPr>
        <p:txBody>
          <a:bodyPr>
            <a:normAutofit/>
          </a:bodyPr>
          <a:lstStyle/>
          <a:p>
            <a:r>
              <a:rPr kumimoji="1" lang="ja-JP" altLang="en-US" sz="4800" dirty="0" smtClean="0">
                <a:solidFill>
                  <a:schemeClr val="tx1">
                    <a:lumMod val="95000"/>
                    <a:lumOff val="5000"/>
                  </a:schemeClr>
                </a:solidFill>
              </a:rPr>
              <a:t>縦軸　　時間軸（人口）</a:t>
            </a:r>
            <a:endParaRPr kumimoji="1" lang="en-US" altLang="ja-JP" sz="4800" dirty="0" smtClean="0">
              <a:solidFill>
                <a:schemeClr val="tx1">
                  <a:lumMod val="95000"/>
                  <a:lumOff val="5000"/>
                </a:schemeClr>
              </a:solidFill>
            </a:endParaRPr>
          </a:p>
          <a:p>
            <a:r>
              <a:rPr lang="ja-JP" altLang="en-US" sz="4800" dirty="0" smtClean="0">
                <a:solidFill>
                  <a:schemeClr val="tx1">
                    <a:lumMod val="95000"/>
                    <a:lumOff val="5000"/>
                  </a:schemeClr>
                </a:solidFill>
              </a:rPr>
              <a:t>横軸　　空間軸（交通）</a:t>
            </a:r>
            <a:endParaRPr kumimoji="1" lang="ja-JP" altLang="en-US" sz="4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07504" y="54868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8" name="正方形/長方形 7"/>
          <p:cNvSpPr/>
          <p:nvPr/>
        </p:nvSpPr>
        <p:spPr>
          <a:xfrm>
            <a:off x="3779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市営無償運送事業</a:t>
            </a:r>
            <a:endParaRPr kumimoji="1" lang="ja-JP" altLang="en-US" sz="3600" dirty="0">
              <a:solidFill>
                <a:schemeClr val="tx1">
                  <a:lumMod val="95000"/>
                  <a:lumOff val="5000"/>
                </a:schemeClr>
              </a:solidFill>
            </a:endParaRPr>
          </a:p>
        </p:txBody>
      </p:sp>
      <p:sp>
        <p:nvSpPr>
          <p:cNvPr id="9" name="正方形/長方形 8"/>
          <p:cNvSpPr/>
          <p:nvPr/>
        </p:nvSpPr>
        <p:spPr>
          <a:xfrm>
            <a:off x="3779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民間事業者</a:t>
            </a:r>
            <a:endParaRPr kumimoji="1" lang="en-US" altLang="ja-JP" sz="3600" dirty="0" smtClean="0">
              <a:solidFill>
                <a:schemeClr val="tx1">
                  <a:lumMod val="95000"/>
                  <a:lumOff val="5000"/>
                </a:schemeClr>
              </a:solidFill>
            </a:endParaRPr>
          </a:p>
          <a:p>
            <a:pPr algn="ctr"/>
            <a:r>
              <a:rPr lang="ja-JP" altLang="en-US" sz="2800" dirty="0" smtClean="0">
                <a:solidFill>
                  <a:schemeClr val="tx1">
                    <a:lumMod val="95000"/>
                    <a:lumOff val="5000"/>
                  </a:schemeClr>
                </a:solidFill>
              </a:rPr>
              <a:t>（バス・タクシー）</a:t>
            </a:r>
            <a:endParaRPr kumimoji="1" lang="ja-JP" altLang="en-US" sz="2800" dirty="0">
              <a:solidFill>
                <a:schemeClr val="tx1">
                  <a:lumMod val="95000"/>
                  <a:lumOff val="5000"/>
                </a:schemeClr>
              </a:solidFill>
            </a:endParaRPr>
          </a:p>
        </p:txBody>
      </p:sp>
      <p:sp>
        <p:nvSpPr>
          <p:cNvPr id="10" name="下矢印 9"/>
          <p:cNvSpPr/>
          <p:nvPr/>
        </p:nvSpPr>
        <p:spPr>
          <a:xfrm>
            <a:off x="3707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指定管理料金</a:t>
            </a:r>
            <a:endParaRPr kumimoji="1" lang="ja-JP" altLang="en-US" sz="2800" dirty="0">
              <a:solidFill>
                <a:schemeClr val="tx1">
                  <a:lumMod val="95000"/>
                  <a:lumOff val="5000"/>
                </a:schemeClr>
              </a:solidFill>
            </a:endParaRPr>
          </a:p>
        </p:txBody>
      </p:sp>
      <p:sp>
        <p:nvSpPr>
          <p:cNvPr id="11" name="円/楕円 10"/>
          <p:cNvSpPr/>
          <p:nvPr/>
        </p:nvSpPr>
        <p:spPr>
          <a:xfrm>
            <a:off x="107504" y="18448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12" name="円/楕円 11"/>
          <p:cNvSpPr/>
          <p:nvPr/>
        </p:nvSpPr>
        <p:spPr>
          <a:xfrm>
            <a:off x="7668344" y="443711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法人会員</a:t>
            </a:r>
            <a:endParaRPr kumimoji="1" lang="ja-JP" altLang="en-US" sz="2800" dirty="0">
              <a:solidFill>
                <a:schemeClr val="tx1">
                  <a:lumMod val="95000"/>
                  <a:lumOff val="5000"/>
                </a:schemeClr>
              </a:solidFill>
            </a:endParaRPr>
          </a:p>
        </p:txBody>
      </p:sp>
      <p:sp>
        <p:nvSpPr>
          <p:cNvPr id="13" name="円/楕円 12"/>
          <p:cNvSpPr/>
          <p:nvPr/>
        </p:nvSpPr>
        <p:spPr>
          <a:xfrm>
            <a:off x="107504" y="306896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14" name="円/楕円 13"/>
          <p:cNvSpPr/>
          <p:nvPr/>
        </p:nvSpPr>
        <p:spPr>
          <a:xfrm>
            <a:off x="7596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lumMod val="95000"/>
                    <a:lumOff val="5000"/>
                  </a:schemeClr>
                </a:solidFill>
              </a:rPr>
              <a:t>利益</a:t>
            </a:r>
            <a:endParaRPr lang="en-US" altLang="ja-JP" sz="2800" dirty="0" smtClean="0">
              <a:solidFill>
                <a:schemeClr val="tx1">
                  <a:lumMod val="95000"/>
                  <a:lumOff val="5000"/>
                </a:schemeClr>
              </a:solidFill>
            </a:endParaRPr>
          </a:p>
          <a:p>
            <a:pPr algn="ctr"/>
            <a:r>
              <a:rPr lang="ja-JP" altLang="en-US" sz="2800" dirty="0" smtClean="0">
                <a:solidFill>
                  <a:schemeClr val="tx1">
                    <a:lumMod val="95000"/>
                    <a:lumOff val="5000"/>
                  </a:schemeClr>
                </a:solidFill>
              </a:rPr>
              <a:t>団体</a:t>
            </a:r>
            <a:endParaRPr kumimoji="1" lang="ja-JP" altLang="en-US" sz="2800" dirty="0">
              <a:solidFill>
                <a:schemeClr val="tx1">
                  <a:lumMod val="95000"/>
                  <a:lumOff val="5000"/>
                </a:schemeClr>
              </a:solidFill>
            </a:endParaRPr>
          </a:p>
        </p:txBody>
      </p:sp>
      <p:sp>
        <p:nvSpPr>
          <p:cNvPr id="16" name="右矢印 15"/>
          <p:cNvSpPr/>
          <p:nvPr/>
        </p:nvSpPr>
        <p:spPr>
          <a:xfrm>
            <a:off x="1691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登録料</a:t>
            </a:r>
            <a:endParaRPr kumimoji="1" lang="ja-JP" altLang="en-US" sz="2800" dirty="0">
              <a:solidFill>
                <a:schemeClr val="tx1">
                  <a:lumMod val="95000"/>
                  <a:lumOff val="5000"/>
                </a:schemeClr>
              </a:solidFill>
            </a:endParaRPr>
          </a:p>
        </p:txBody>
      </p:sp>
      <p:sp>
        <p:nvSpPr>
          <p:cNvPr id="17" name="右矢印 16"/>
          <p:cNvSpPr/>
          <p:nvPr/>
        </p:nvSpPr>
        <p:spPr>
          <a:xfrm flipH="1">
            <a:off x="5580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広告</a:t>
            </a:r>
            <a:endParaRPr kumimoji="1" lang="en-US" altLang="ja-JP" sz="2800" dirty="0" smtClean="0">
              <a:solidFill>
                <a:schemeClr val="tx1">
                  <a:lumMod val="95000"/>
                  <a:lumOff val="5000"/>
                </a:schemeClr>
              </a:solidFill>
            </a:endParaRPr>
          </a:p>
          <a:p>
            <a:pPr algn="ctr"/>
            <a:r>
              <a:rPr lang="ja-JP" altLang="en-US" sz="2800" dirty="0" smtClean="0">
                <a:solidFill>
                  <a:schemeClr val="tx1">
                    <a:lumMod val="95000"/>
                    <a:lumOff val="5000"/>
                  </a:schemeClr>
                </a:solidFill>
              </a:rPr>
              <a:t>協賛金</a:t>
            </a:r>
            <a:endParaRPr kumimoji="1" lang="ja-JP" altLang="en-US" sz="2800" dirty="0">
              <a:solidFill>
                <a:schemeClr val="tx1">
                  <a:lumMod val="95000"/>
                  <a:lumOff val="5000"/>
                </a:schemeClr>
              </a:solidFill>
            </a:endParaRPr>
          </a:p>
        </p:txBody>
      </p:sp>
      <p:sp>
        <p:nvSpPr>
          <p:cNvPr id="18" name="下矢印 17"/>
          <p:cNvSpPr/>
          <p:nvPr/>
        </p:nvSpPr>
        <p:spPr>
          <a:xfrm>
            <a:off x="3635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軽自動車税</a:t>
            </a:r>
            <a:endParaRPr kumimoji="1" lang="ja-JP" altLang="en-US" sz="2800" dirty="0">
              <a:solidFill>
                <a:schemeClr val="tx1">
                  <a:lumMod val="95000"/>
                  <a:lumOff val="5000"/>
                </a:schemeClr>
              </a:solidFill>
            </a:endParaRPr>
          </a:p>
        </p:txBody>
      </p:sp>
      <p:sp>
        <p:nvSpPr>
          <p:cNvPr id="19" name="上矢印 18"/>
          <p:cNvSpPr/>
          <p:nvPr/>
        </p:nvSpPr>
        <p:spPr>
          <a:xfrm rot="17651873">
            <a:off x="1320117" y="3638671"/>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無料サービス</a:t>
            </a:r>
            <a:endParaRPr kumimoji="1" lang="ja-JP" altLang="en-US" sz="2800" dirty="0">
              <a:solidFill>
                <a:schemeClr val="tx1">
                  <a:lumMod val="95000"/>
                  <a:lumOff val="5000"/>
                </a:schemeClr>
              </a:solidFill>
            </a:endParaRPr>
          </a:p>
        </p:txBody>
      </p:sp>
      <p:sp>
        <p:nvSpPr>
          <p:cNvPr id="20" name="上矢印 19"/>
          <p:cNvSpPr/>
          <p:nvPr/>
        </p:nvSpPr>
        <p:spPr>
          <a:xfrm rot="3333321">
            <a:off x="5807772" y="3474928"/>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無料サービス</a:t>
            </a:r>
            <a:endParaRPr kumimoji="1" lang="ja-JP" altLang="en-US" sz="2800" dirty="0">
              <a:solidFill>
                <a:schemeClr val="tx1">
                  <a:lumMod val="95000"/>
                  <a:lumOff val="5000"/>
                </a:schemeClr>
              </a:solidFill>
            </a:endParaRPr>
          </a:p>
        </p:txBody>
      </p:sp>
      <p:sp>
        <p:nvSpPr>
          <p:cNvPr id="21" name="円/楕円 20"/>
          <p:cNvSpPr/>
          <p:nvPr/>
        </p:nvSpPr>
        <p:spPr>
          <a:xfrm>
            <a:off x="7668344"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特別会員</a:t>
            </a:r>
            <a:endParaRPr kumimoji="1" lang="ja-JP" altLang="en-US" sz="2800" dirty="0">
              <a:solidFill>
                <a:schemeClr val="tx1">
                  <a:lumMod val="95000"/>
                  <a:lumOff val="5000"/>
                </a:schemeClr>
              </a:solidFill>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07504" y="446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8" name="正方形/長方形 7"/>
          <p:cNvSpPr/>
          <p:nvPr/>
        </p:nvSpPr>
        <p:spPr>
          <a:xfrm>
            <a:off x="3779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市営自家用運送事業</a:t>
            </a:r>
            <a:endParaRPr kumimoji="1" lang="ja-JP" altLang="en-US" sz="3600" dirty="0">
              <a:solidFill>
                <a:schemeClr val="tx1">
                  <a:lumMod val="95000"/>
                  <a:lumOff val="5000"/>
                </a:schemeClr>
              </a:solidFill>
            </a:endParaRPr>
          </a:p>
        </p:txBody>
      </p:sp>
      <p:sp>
        <p:nvSpPr>
          <p:cNvPr id="10" name="下矢印 9"/>
          <p:cNvSpPr/>
          <p:nvPr/>
        </p:nvSpPr>
        <p:spPr>
          <a:xfrm>
            <a:off x="3707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指定管理料金</a:t>
            </a:r>
            <a:endParaRPr kumimoji="1" lang="ja-JP" altLang="en-US" sz="2800" dirty="0">
              <a:solidFill>
                <a:schemeClr val="tx1">
                  <a:lumMod val="95000"/>
                  <a:lumOff val="5000"/>
                </a:schemeClr>
              </a:solidFill>
            </a:endParaRPr>
          </a:p>
        </p:txBody>
      </p:sp>
      <p:sp>
        <p:nvSpPr>
          <p:cNvPr id="11" name="円/楕円 10"/>
          <p:cNvSpPr/>
          <p:nvPr/>
        </p:nvSpPr>
        <p:spPr>
          <a:xfrm>
            <a:off x="107504" y="155679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12" name="円/楕円 11"/>
          <p:cNvSpPr/>
          <p:nvPr/>
        </p:nvSpPr>
        <p:spPr>
          <a:xfrm>
            <a:off x="7668344" y="371703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法人会員</a:t>
            </a:r>
            <a:endParaRPr kumimoji="1" lang="ja-JP" altLang="en-US" sz="2800" dirty="0">
              <a:solidFill>
                <a:schemeClr val="tx1">
                  <a:lumMod val="95000"/>
                  <a:lumOff val="5000"/>
                </a:schemeClr>
              </a:solidFill>
            </a:endParaRPr>
          </a:p>
        </p:txBody>
      </p:sp>
      <p:sp>
        <p:nvSpPr>
          <p:cNvPr id="13" name="円/楕円 12"/>
          <p:cNvSpPr/>
          <p:nvPr/>
        </p:nvSpPr>
        <p:spPr>
          <a:xfrm>
            <a:off x="251520"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市民会員</a:t>
            </a:r>
            <a:endParaRPr kumimoji="1" lang="ja-JP" altLang="en-US" sz="2800" dirty="0">
              <a:solidFill>
                <a:schemeClr val="tx1">
                  <a:lumMod val="95000"/>
                  <a:lumOff val="5000"/>
                </a:schemeClr>
              </a:solidFill>
            </a:endParaRPr>
          </a:p>
        </p:txBody>
      </p:sp>
      <p:sp>
        <p:nvSpPr>
          <p:cNvPr id="14" name="円/楕円 13"/>
          <p:cNvSpPr/>
          <p:nvPr/>
        </p:nvSpPr>
        <p:spPr>
          <a:xfrm>
            <a:off x="7596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利益</a:t>
            </a:r>
            <a:endParaRPr kumimoji="1" lang="en-US" altLang="ja-JP" sz="2800" dirty="0" smtClean="0">
              <a:solidFill>
                <a:schemeClr val="tx1">
                  <a:lumMod val="95000"/>
                  <a:lumOff val="5000"/>
                </a:schemeClr>
              </a:solidFill>
            </a:endParaRPr>
          </a:p>
          <a:p>
            <a:pPr algn="ctr"/>
            <a:r>
              <a:rPr lang="ja-JP" altLang="en-US" sz="2800" dirty="0" smtClean="0">
                <a:solidFill>
                  <a:schemeClr val="tx1">
                    <a:lumMod val="95000"/>
                    <a:lumOff val="5000"/>
                  </a:schemeClr>
                </a:solidFill>
              </a:rPr>
              <a:t>団体</a:t>
            </a:r>
            <a:endParaRPr kumimoji="1" lang="ja-JP" altLang="en-US" sz="2800" dirty="0">
              <a:solidFill>
                <a:schemeClr val="tx1">
                  <a:lumMod val="95000"/>
                  <a:lumOff val="5000"/>
                </a:schemeClr>
              </a:solidFill>
            </a:endParaRPr>
          </a:p>
        </p:txBody>
      </p:sp>
      <p:sp>
        <p:nvSpPr>
          <p:cNvPr id="16" name="右矢印 15"/>
          <p:cNvSpPr/>
          <p:nvPr/>
        </p:nvSpPr>
        <p:spPr>
          <a:xfrm>
            <a:off x="1691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月極定額料金</a:t>
            </a:r>
            <a:endParaRPr kumimoji="1" lang="ja-JP" altLang="en-US" sz="2800" dirty="0">
              <a:solidFill>
                <a:schemeClr val="tx1">
                  <a:lumMod val="95000"/>
                  <a:lumOff val="5000"/>
                </a:schemeClr>
              </a:solidFill>
            </a:endParaRPr>
          </a:p>
        </p:txBody>
      </p:sp>
      <p:sp>
        <p:nvSpPr>
          <p:cNvPr id="17" name="右矢印 16"/>
          <p:cNvSpPr/>
          <p:nvPr/>
        </p:nvSpPr>
        <p:spPr>
          <a:xfrm flipH="1">
            <a:off x="5580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広告</a:t>
            </a:r>
            <a:endParaRPr kumimoji="1" lang="en-US" altLang="ja-JP" sz="2800" dirty="0" smtClean="0">
              <a:solidFill>
                <a:schemeClr val="tx1">
                  <a:lumMod val="95000"/>
                  <a:lumOff val="5000"/>
                </a:schemeClr>
              </a:solidFill>
            </a:endParaRPr>
          </a:p>
          <a:p>
            <a:pPr algn="ctr"/>
            <a:r>
              <a:rPr kumimoji="1" lang="ja-JP" altLang="en-US" sz="2800" dirty="0" smtClean="0">
                <a:solidFill>
                  <a:schemeClr val="tx1">
                    <a:lumMod val="95000"/>
                    <a:lumOff val="5000"/>
                  </a:schemeClr>
                </a:solidFill>
              </a:rPr>
              <a:t>協賛金</a:t>
            </a:r>
            <a:endParaRPr kumimoji="1" lang="ja-JP" altLang="en-US" sz="2800" dirty="0">
              <a:solidFill>
                <a:schemeClr val="tx1">
                  <a:lumMod val="95000"/>
                  <a:lumOff val="5000"/>
                </a:schemeClr>
              </a:solidFill>
            </a:endParaRPr>
          </a:p>
        </p:txBody>
      </p:sp>
      <p:sp>
        <p:nvSpPr>
          <p:cNvPr id="18" name="下矢印 17"/>
          <p:cNvSpPr/>
          <p:nvPr/>
        </p:nvSpPr>
        <p:spPr>
          <a:xfrm>
            <a:off x="3635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軽自動車税</a:t>
            </a:r>
            <a:endParaRPr kumimoji="1" lang="ja-JP" altLang="en-US" sz="2800" dirty="0">
              <a:solidFill>
                <a:schemeClr val="tx1">
                  <a:lumMod val="95000"/>
                  <a:lumOff val="5000"/>
                </a:schemeClr>
              </a:solidFill>
            </a:endParaRPr>
          </a:p>
        </p:txBody>
      </p:sp>
      <p:sp>
        <p:nvSpPr>
          <p:cNvPr id="19" name="上矢印 18"/>
          <p:cNvSpPr/>
          <p:nvPr/>
        </p:nvSpPr>
        <p:spPr>
          <a:xfrm rot="17651873">
            <a:off x="924156" y="3638671"/>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乗り放題サービス</a:t>
            </a:r>
            <a:endParaRPr kumimoji="1" lang="ja-JP" altLang="en-US" sz="2800" dirty="0">
              <a:solidFill>
                <a:schemeClr val="tx1">
                  <a:lumMod val="95000"/>
                  <a:lumOff val="5000"/>
                </a:schemeClr>
              </a:solidFill>
            </a:endParaRPr>
          </a:p>
        </p:txBody>
      </p:sp>
      <p:sp>
        <p:nvSpPr>
          <p:cNvPr id="20" name="上矢印 19"/>
          <p:cNvSpPr/>
          <p:nvPr/>
        </p:nvSpPr>
        <p:spPr>
          <a:xfrm rot="3333321">
            <a:off x="5879780" y="4483040"/>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乗り放題サービス</a:t>
            </a:r>
            <a:endParaRPr kumimoji="1" lang="ja-JP" altLang="en-US" sz="2800" dirty="0">
              <a:solidFill>
                <a:schemeClr val="tx1">
                  <a:lumMod val="95000"/>
                  <a:lumOff val="5000"/>
                </a:schemeClr>
              </a:solidFill>
            </a:endParaRPr>
          </a:p>
        </p:txBody>
      </p:sp>
      <p:sp>
        <p:nvSpPr>
          <p:cNvPr id="21" name="円/楕円 20"/>
          <p:cNvSpPr/>
          <p:nvPr/>
        </p:nvSpPr>
        <p:spPr>
          <a:xfrm>
            <a:off x="7668344" y="249289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特別会員</a:t>
            </a:r>
            <a:endParaRPr kumimoji="1" lang="ja-JP" altLang="en-US" sz="2800" dirty="0">
              <a:solidFill>
                <a:schemeClr val="tx1">
                  <a:lumMod val="95000"/>
                  <a:lumOff val="5000"/>
                </a:schemeClr>
              </a:solidFill>
            </a:endParaRPr>
          </a:p>
        </p:txBody>
      </p:sp>
      <p:sp>
        <p:nvSpPr>
          <p:cNvPr id="22" name="正方形/長方形 21"/>
          <p:cNvSpPr/>
          <p:nvPr/>
        </p:nvSpPr>
        <p:spPr>
          <a:xfrm>
            <a:off x="3779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民間事業者</a:t>
            </a:r>
            <a:endParaRPr kumimoji="1" lang="en-US" altLang="ja-JP" sz="3600" dirty="0" smtClean="0">
              <a:solidFill>
                <a:schemeClr val="tx1">
                  <a:lumMod val="95000"/>
                  <a:lumOff val="5000"/>
                </a:schemeClr>
              </a:solidFill>
            </a:endParaRPr>
          </a:p>
          <a:p>
            <a:pPr algn="ctr"/>
            <a:r>
              <a:rPr lang="ja-JP" altLang="en-US" sz="2800" dirty="0" smtClean="0">
                <a:solidFill>
                  <a:schemeClr val="tx1">
                    <a:lumMod val="95000"/>
                    <a:lumOff val="5000"/>
                  </a:schemeClr>
                </a:solidFill>
              </a:rPr>
              <a:t>（バス・タクシー）</a:t>
            </a:r>
            <a:endParaRPr kumimoji="1" lang="ja-JP" altLang="en-US" sz="2800" dirty="0">
              <a:solidFill>
                <a:schemeClr val="tx1">
                  <a:lumMod val="95000"/>
                  <a:lumOff val="5000"/>
                </a:schemeClr>
              </a:solidFill>
            </a:endParaRPr>
          </a:p>
        </p:txBody>
      </p:sp>
      <p:sp>
        <p:nvSpPr>
          <p:cNvPr id="23" name="右矢印 22"/>
          <p:cNvSpPr/>
          <p:nvPr/>
        </p:nvSpPr>
        <p:spPr>
          <a:xfrm flipH="1">
            <a:off x="5652120" y="2348880"/>
            <a:ext cx="1944216"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lumMod val="95000"/>
                    <a:lumOff val="5000"/>
                  </a:schemeClr>
                </a:solidFill>
              </a:rPr>
              <a:t>月極定額料金</a:t>
            </a:r>
            <a:endParaRPr kumimoji="1" lang="ja-JP" altLang="en-US" sz="2800" dirty="0">
              <a:solidFill>
                <a:schemeClr val="tx1">
                  <a:lumMod val="95000"/>
                  <a:lumOff val="5000"/>
                </a:schemeClr>
              </a:solidFill>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354162"/>
          </a:xfrm>
          <a:solidFill>
            <a:schemeClr val="bg1"/>
          </a:solidFill>
          <a:ln w="57150">
            <a:solidFill>
              <a:schemeClr val="tx1">
                <a:lumMod val="95000"/>
                <a:lumOff val="5000"/>
              </a:schemeClr>
            </a:solidFill>
          </a:ln>
        </p:spPr>
        <p:txBody>
          <a:bodyPr>
            <a:normAutofit/>
          </a:bodyPr>
          <a:lstStyle/>
          <a:p>
            <a:r>
              <a:rPr lang="ja-JP" altLang="en-US" b="1" dirty="0" smtClean="0">
                <a:solidFill>
                  <a:schemeClr val="tx1">
                    <a:lumMod val="95000"/>
                    <a:lumOff val="5000"/>
                  </a:schemeClr>
                </a:solidFill>
              </a:rPr>
              <a:t>①</a:t>
            </a:r>
            <a:r>
              <a:rPr lang="ja-JP" altLang="ja-JP" b="1" dirty="0" smtClean="0">
                <a:solidFill>
                  <a:schemeClr val="tx1">
                    <a:lumMod val="95000"/>
                    <a:lumOff val="5000"/>
                  </a:schemeClr>
                </a:solidFill>
              </a:rPr>
              <a:t>「乗り放題」制度の導入</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457200" y="1628800"/>
            <a:ext cx="8229600" cy="4824536"/>
          </a:xfrm>
        </p:spPr>
        <p:txBody>
          <a:bodyPr>
            <a:noAutofit/>
          </a:bodyPr>
          <a:lstStyle/>
          <a:p>
            <a:r>
              <a:rPr lang="ja-JP" altLang="ja-JP" sz="4400" dirty="0" smtClean="0"/>
              <a:t>もともと採算をとるものではなく、月極定額乗り放題は導入し易い。定額の水準は、</a:t>
            </a:r>
            <a:r>
              <a:rPr lang="ja-JP" altLang="ja-JP" sz="4400" b="1" dirty="0" smtClean="0"/>
              <a:t>自治体の助成額</a:t>
            </a:r>
            <a:r>
              <a:rPr lang="ja-JP" altLang="ja-JP" sz="4400" dirty="0" smtClean="0"/>
              <a:t>とのバランスで決定</a:t>
            </a:r>
          </a:p>
          <a:p>
            <a:r>
              <a:rPr lang="en-US" altLang="ja-JP" sz="4400" dirty="0" smtClean="0"/>
              <a:t> </a:t>
            </a:r>
            <a:r>
              <a:rPr lang="ja-JP" altLang="en-US" sz="4400" dirty="0" smtClean="0"/>
              <a:t>乗り放題サービスの提供者は自治体、実際のサービスは専門旅客運送会社が受託</a:t>
            </a:r>
            <a:endParaRPr kumimoji="1" lang="ja-JP" altLang="en-US" sz="44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95000"/>
                <a:lumOff val="5000"/>
              </a:schemeClr>
            </a:solidFill>
          </a:ln>
        </p:spPr>
        <p:txBody>
          <a:bodyPr>
            <a:normAutofit fontScale="90000"/>
          </a:bodyPr>
          <a:lstStyle/>
          <a:p>
            <a:r>
              <a:rPr kumimoji="1" lang="ja-JP" altLang="en-US" dirty="0" smtClean="0"/>
              <a:t>②</a:t>
            </a:r>
            <a:r>
              <a:rPr kumimoji="1" lang="ja-JP" altLang="en-US" dirty="0" smtClean="0">
                <a:solidFill>
                  <a:schemeClr val="tx1">
                    <a:lumMod val="95000"/>
                    <a:lumOff val="5000"/>
                  </a:schemeClr>
                </a:solidFill>
              </a:rPr>
              <a:t>「スマホとアプリ」の配布</a:t>
            </a:r>
            <a:r>
              <a:rPr kumimoji="1" lang="en-US" altLang="ja-JP" dirty="0" smtClean="0">
                <a:solidFill>
                  <a:schemeClr val="tx1">
                    <a:lumMod val="95000"/>
                    <a:lumOff val="5000"/>
                  </a:schemeClr>
                </a:solidFill>
              </a:rPr>
              <a:t/>
            </a:r>
            <a:br>
              <a:rPr kumimoji="1" lang="en-US" altLang="ja-JP" dirty="0" smtClean="0">
                <a:solidFill>
                  <a:schemeClr val="tx1">
                    <a:lumMod val="95000"/>
                    <a:lumOff val="5000"/>
                  </a:schemeClr>
                </a:solidFill>
              </a:rPr>
            </a:br>
            <a:r>
              <a:rPr lang="ja-JP" altLang="en-US" dirty="0" smtClean="0">
                <a:solidFill>
                  <a:schemeClr val="tx1">
                    <a:lumMod val="95000"/>
                    <a:lumOff val="5000"/>
                  </a:schemeClr>
                </a:solidFill>
              </a:rPr>
              <a:t>普及すれば顔パスも併用</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p:txBody>
          <a:bodyPr/>
          <a:lstStyle/>
          <a:p>
            <a:r>
              <a:rPr lang="ja-JP" altLang="ja-JP" dirty="0" smtClean="0"/>
              <a:t>効率的配車のためには、利用者の位置情報が把握できると便利</a:t>
            </a:r>
            <a:r>
              <a:rPr lang="ja-JP" altLang="en-US" dirty="0" smtClean="0"/>
              <a:t>、</a:t>
            </a:r>
            <a:r>
              <a:rPr lang="ja-JP" altLang="ja-JP" dirty="0" smtClean="0"/>
              <a:t>利用者への配車情報もスマートフォンで送信</a:t>
            </a:r>
          </a:p>
          <a:p>
            <a:r>
              <a:rPr lang="en-US" altLang="ja-JP" dirty="0" smtClean="0"/>
              <a:t> </a:t>
            </a:r>
            <a:r>
              <a:rPr lang="ja-JP" altLang="ja-JP" dirty="0" smtClean="0"/>
              <a:t>必要があれば簡易な専用アプリを作成し、普及させる</a:t>
            </a:r>
            <a:r>
              <a:rPr lang="ja-JP" altLang="en-US" dirty="0" smtClean="0"/>
              <a:t>が、</a:t>
            </a:r>
            <a:r>
              <a:rPr lang="ja-JP" altLang="ja-JP" dirty="0" smtClean="0"/>
              <a:t>既存のアプリで活用できるのもがあればそれでもよい</a:t>
            </a:r>
            <a:r>
              <a:rPr lang="en-US" altLang="ja-JP" dirty="0" smtClean="0"/>
              <a:t> </a:t>
            </a:r>
          </a:p>
          <a:p>
            <a:r>
              <a:rPr lang="ja-JP" altLang="en-US" dirty="0" smtClean="0"/>
              <a:t>スマホとアプリを持つことにより乗り放題サービス会員（旅行業商品購入者）とみなす</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資料掲示</a:t>
            </a:r>
            <a:endParaRPr kumimoji="1" lang="ja-JP" altLang="en-US" dirty="0"/>
          </a:p>
        </p:txBody>
      </p:sp>
      <p:sp>
        <p:nvSpPr>
          <p:cNvPr id="3" name="コンテンツ プレースホルダ 2"/>
          <p:cNvSpPr>
            <a:spLocks noGrp="1"/>
          </p:cNvSpPr>
          <p:nvPr>
            <p:ph idx="1"/>
          </p:nvPr>
        </p:nvSpPr>
        <p:spPr>
          <a:xfrm>
            <a:off x="457200" y="1600201"/>
            <a:ext cx="8229600" cy="2692896"/>
          </a:xfrm>
        </p:spPr>
        <p:txBody>
          <a:bodyPr/>
          <a:lstStyle/>
          <a:p>
            <a:r>
              <a:rPr kumimoji="1" lang="ja-JP" altLang="en-US" dirty="0" smtClean="0"/>
              <a:t>本日使用した資料の全体は、人流・観光研究所ホームページ（</a:t>
            </a:r>
            <a:r>
              <a:rPr lang="en-US" altLang="ja-JP" dirty="0" smtClean="0">
                <a:hlinkClick r:id="rId2"/>
              </a:rPr>
              <a:t>http://</a:t>
            </a:r>
            <a:r>
              <a:rPr lang="en-US" altLang="ja-JP" dirty="0" smtClean="0">
                <a:hlinkClick r:id="rId2"/>
              </a:rPr>
              <a:t>www.jinryu.jp</a:t>
            </a:r>
            <a:r>
              <a:rPr kumimoji="1" lang="ja-JP" altLang="en-US" dirty="0" smtClean="0"/>
              <a:t>）「講演・講義等の情報公開」「各種講演会使用資料」の欄に掲載してあります</a:t>
            </a:r>
            <a:endParaRPr kumimoji="1" lang="en-US" altLang="ja-JP" dirty="0" smtClean="0"/>
          </a:p>
          <a:p>
            <a:r>
              <a:rPr lang="en-US" altLang="ja-JP" dirty="0" smtClean="0"/>
              <a:t>http://www.jinryu.jp/category/lecture/file</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3" cstate="print"/>
          <a:srcRect l="2751" t="21606" r="28609" b="20003"/>
          <a:stretch>
            <a:fillRect/>
          </a:stretch>
        </p:blipFill>
        <p:spPr bwMode="auto">
          <a:xfrm>
            <a:off x="971600" y="404664"/>
            <a:ext cx="7200800" cy="6480720"/>
          </a:xfrm>
          <a:prstGeom prst="rect">
            <a:avLst/>
          </a:prstGeom>
          <a:noFill/>
          <a:ln w="9525">
            <a:noFill/>
            <a:miter lim="800000"/>
            <a:headEnd/>
            <a:tailEnd/>
          </a:ln>
        </p:spPr>
      </p:pic>
      <p:sp>
        <p:nvSpPr>
          <p:cNvPr id="3" name="右矢印 2"/>
          <p:cNvSpPr/>
          <p:nvPr/>
        </p:nvSpPr>
        <p:spPr>
          <a:xfrm rot="2810570" flipH="1">
            <a:off x="2256456" y="2813611"/>
            <a:ext cx="2143280" cy="1094905"/>
          </a:xfrm>
          <a:prstGeom prst="rightArrow">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団塊の世代</a:t>
            </a:r>
            <a:endParaRPr kumimoji="1" lang="en-US" altLang="ja-JP" dirty="0" smtClean="0">
              <a:solidFill>
                <a:schemeClr val="tx1">
                  <a:lumMod val="95000"/>
                  <a:lumOff val="5000"/>
                </a:schemeClr>
              </a:solidFill>
            </a:endParaRPr>
          </a:p>
          <a:p>
            <a:pPr algn="ctr"/>
            <a:r>
              <a:rPr kumimoji="1" lang="ja-JP" altLang="en-US" dirty="0" smtClean="0">
                <a:solidFill>
                  <a:schemeClr val="tx1">
                    <a:lumMod val="95000"/>
                    <a:lumOff val="5000"/>
                  </a:schemeClr>
                </a:solidFill>
              </a:rPr>
              <a:t>思春期、成人式</a:t>
            </a:r>
            <a:endParaRPr kumimoji="1" lang="ja-JP" altLang="en-US" dirty="0">
              <a:solidFill>
                <a:schemeClr val="tx1">
                  <a:lumMod val="95000"/>
                  <a:lumOff val="5000"/>
                </a:schemeClr>
              </a:solidFill>
            </a:endParaRPr>
          </a:p>
        </p:txBody>
      </p:sp>
      <p:sp>
        <p:nvSpPr>
          <p:cNvPr id="5" name="円/楕円 4"/>
          <p:cNvSpPr/>
          <p:nvPr/>
        </p:nvSpPr>
        <p:spPr>
          <a:xfrm>
            <a:off x="3635896" y="1052736"/>
            <a:ext cx="1224136" cy="1296144"/>
          </a:xfrm>
          <a:prstGeom prst="ellipse">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lumMod val="95000"/>
                    <a:lumOff val="5000"/>
                  </a:schemeClr>
                </a:solidFill>
              </a:rPr>
              <a:t>失われた</a:t>
            </a:r>
            <a:r>
              <a:rPr kumimoji="1" lang="en-US" altLang="ja-JP" sz="2000" dirty="0" smtClean="0">
                <a:solidFill>
                  <a:schemeClr val="tx1">
                    <a:lumMod val="95000"/>
                    <a:lumOff val="5000"/>
                  </a:schemeClr>
                </a:solidFill>
              </a:rPr>
              <a:t>20</a:t>
            </a:r>
            <a:r>
              <a:rPr kumimoji="1" lang="ja-JP" altLang="en-US" sz="2000" dirty="0" smtClean="0">
                <a:solidFill>
                  <a:schemeClr val="tx1">
                    <a:lumMod val="95000"/>
                    <a:lumOff val="5000"/>
                  </a:schemeClr>
                </a:solidFill>
              </a:rPr>
              <a:t>年？</a:t>
            </a:r>
            <a:endParaRPr kumimoji="1" lang="ja-JP" altLang="en-US" sz="2000" dirty="0">
              <a:solidFill>
                <a:schemeClr val="tx1">
                  <a:lumMod val="95000"/>
                  <a:lumOff val="5000"/>
                </a:schemeClr>
              </a:solidFill>
            </a:endParaRPr>
          </a:p>
        </p:txBody>
      </p:sp>
      <p:sp>
        <p:nvSpPr>
          <p:cNvPr id="6" name="円/楕円 5"/>
          <p:cNvSpPr/>
          <p:nvPr/>
        </p:nvSpPr>
        <p:spPr>
          <a:xfrm rot="1979899">
            <a:off x="4911762" y="1588561"/>
            <a:ext cx="1959227" cy="86409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人流戦略</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第四の消費</a:t>
            </a:r>
            <a:endParaRPr kumimoji="1" lang="ja-JP" altLang="en-US" dirty="0">
              <a:solidFill>
                <a:schemeClr val="tx1">
                  <a:lumMod val="95000"/>
                  <a:lumOff val="5000"/>
                </a:schemeClr>
              </a:solidFill>
            </a:endParaRPr>
          </a:p>
        </p:txBody>
      </p:sp>
      <p:sp>
        <p:nvSpPr>
          <p:cNvPr id="7" name="右矢印 6"/>
          <p:cNvSpPr/>
          <p:nvPr/>
        </p:nvSpPr>
        <p:spPr>
          <a:xfrm rot="19446362">
            <a:off x="37294" y="3529759"/>
            <a:ext cx="1799329" cy="1080209"/>
          </a:xfrm>
          <a:prstGeom prst="rightArrow">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優生保護法</a:t>
            </a:r>
            <a:endParaRPr kumimoji="1" lang="en-US" altLang="ja-JP" dirty="0" smtClean="0">
              <a:solidFill>
                <a:schemeClr val="tx1">
                  <a:lumMod val="95000"/>
                  <a:lumOff val="5000"/>
                </a:schemeClr>
              </a:solidFill>
            </a:endParaRPr>
          </a:p>
        </p:txBody>
      </p:sp>
      <p:sp>
        <p:nvSpPr>
          <p:cNvPr id="8" name="タイトル 1"/>
          <p:cNvSpPr>
            <a:spLocks noGrp="1"/>
          </p:cNvSpPr>
          <p:nvPr>
            <p:ph type="title"/>
          </p:nvPr>
        </p:nvSpPr>
        <p:spPr>
          <a:xfrm>
            <a:off x="457200" y="44624"/>
            <a:ext cx="8229600" cy="792088"/>
          </a:xfrm>
          <a:solidFill>
            <a:schemeClr val="bg1"/>
          </a:solidFill>
          <a:ln>
            <a:solidFill>
              <a:schemeClr val="tx1">
                <a:lumMod val="95000"/>
                <a:lumOff val="5000"/>
              </a:schemeClr>
            </a:solidFill>
          </a:ln>
        </p:spPr>
        <p:txBody>
          <a:bodyPr>
            <a:normAutofit/>
          </a:bodyPr>
          <a:lstStyle/>
          <a:p>
            <a:r>
              <a:rPr kumimoji="1" lang="ja-JP" altLang="en-US" dirty="0" smtClean="0"/>
              <a:t>人口一億人時代は悪くない</a:t>
            </a:r>
            <a:endParaRPr kumimoji="1" lang="ja-JP" altLang="en-US" dirty="0"/>
          </a:p>
        </p:txBody>
      </p:sp>
      <p:sp>
        <p:nvSpPr>
          <p:cNvPr id="10" name="左矢印吹き出し 9"/>
          <p:cNvSpPr/>
          <p:nvPr/>
        </p:nvSpPr>
        <p:spPr>
          <a:xfrm>
            <a:off x="6804248" y="1340768"/>
            <a:ext cx="2339752" cy="1728192"/>
          </a:xfrm>
          <a:prstGeom prst="lef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000" b="1" dirty="0" smtClean="0">
                <a:solidFill>
                  <a:schemeClr val="tx1">
                    <a:lumMod val="95000"/>
                    <a:lumOff val="5000"/>
                  </a:schemeClr>
                </a:solidFill>
              </a:rPr>
              <a:t>高速道路有料期間</a:t>
            </a:r>
            <a:r>
              <a:rPr lang="en-US" altLang="ja-JP" sz="2000" b="1" dirty="0" smtClean="0">
                <a:solidFill>
                  <a:schemeClr val="tx1">
                    <a:lumMod val="95000"/>
                    <a:lumOff val="5000"/>
                  </a:schemeClr>
                </a:solidFill>
              </a:rPr>
              <a:t>2050</a:t>
            </a:r>
            <a:r>
              <a:rPr lang="ja-JP" altLang="ja-JP" sz="2000" b="1" dirty="0" smtClean="0">
                <a:solidFill>
                  <a:schemeClr val="tx1">
                    <a:lumMod val="95000"/>
                    <a:lumOff val="5000"/>
                  </a:schemeClr>
                </a:solidFill>
              </a:rPr>
              <a:t>年から</a:t>
            </a:r>
            <a:r>
              <a:rPr lang="en-US" altLang="ja-JP" sz="2000" b="1" dirty="0" smtClean="0">
                <a:solidFill>
                  <a:schemeClr val="tx1">
                    <a:lumMod val="95000"/>
                    <a:lumOff val="5000"/>
                  </a:schemeClr>
                </a:solidFill>
              </a:rPr>
              <a:t>65</a:t>
            </a:r>
            <a:r>
              <a:rPr lang="ja-JP" altLang="ja-JP" sz="2000" b="1" dirty="0" smtClean="0">
                <a:solidFill>
                  <a:schemeClr val="tx1">
                    <a:lumMod val="95000"/>
                    <a:lumOff val="5000"/>
                  </a:schemeClr>
                </a:solidFill>
              </a:rPr>
              <a:t>年へ延長</a:t>
            </a:r>
            <a:r>
              <a:rPr lang="ja-JP" altLang="en-US" sz="2000" b="1" dirty="0" smtClean="0">
                <a:solidFill>
                  <a:schemeClr val="tx1">
                    <a:lumMod val="95000"/>
                    <a:lumOff val="5000"/>
                  </a:schemeClr>
                </a:solidFill>
              </a:rPr>
              <a:t>（今国会）</a:t>
            </a:r>
            <a:endParaRPr kumimoji="1" lang="ja-JP" altLang="en-US" sz="2000" b="1" dirty="0">
              <a:solidFill>
                <a:schemeClr val="tx1">
                  <a:lumMod val="95000"/>
                  <a:lumOff val="5000"/>
                </a:schemeClr>
              </a:solidFill>
            </a:endParaRPr>
          </a:p>
        </p:txBody>
      </p:sp>
      <p:sp>
        <p:nvSpPr>
          <p:cNvPr id="11" name="右矢印 10"/>
          <p:cNvSpPr/>
          <p:nvPr/>
        </p:nvSpPr>
        <p:spPr>
          <a:xfrm rot="19476637">
            <a:off x="65479" y="4398966"/>
            <a:ext cx="1876291" cy="950829"/>
          </a:xfrm>
          <a:prstGeom prst="rightArrow">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一姫二太郎</a:t>
            </a:r>
            <a:endParaRPr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サンシ</a:t>
            </a:r>
            <a:r>
              <a:rPr lang="en-US" altLang="ja-JP" dirty="0" smtClean="0">
                <a:solidFill>
                  <a:schemeClr val="tx1">
                    <a:lumMod val="95000"/>
                    <a:lumOff val="5000"/>
                  </a:schemeClr>
                </a:solidFill>
              </a:rPr>
              <a:t>―</a:t>
            </a:r>
            <a:endParaRPr kumimoji="1" lang="ja-JP" altLang="en-US" dirty="0">
              <a:solidFill>
                <a:schemeClr val="tx1">
                  <a:lumMod val="95000"/>
                  <a:lumOff val="5000"/>
                </a:schemeClr>
              </a:solidFill>
            </a:endParaRPr>
          </a:p>
        </p:txBody>
      </p:sp>
      <p:sp>
        <p:nvSpPr>
          <p:cNvPr id="12" name="右矢印 11"/>
          <p:cNvSpPr/>
          <p:nvPr/>
        </p:nvSpPr>
        <p:spPr>
          <a:xfrm rot="2810570">
            <a:off x="-166270" y="1777956"/>
            <a:ext cx="2226021" cy="1595632"/>
          </a:xfrm>
          <a:prstGeom prst="rightArrow">
            <a:avLst/>
          </a:prstGeom>
          <a:solidFill>
            <a:schemeClr val="bg1"/>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七千五百万人からスタート</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548680"/>
            <a:ext cx="7772400" cy="1470025"/>
          </a:xfrm>
          <a:solidFill>
            <a:schemeClr val="bg1"/>
          </a:solidFill>
          <a:ln w="57150">
            <a:solidFill>
              <a:schemeClr val="tx1">
                <a:lumMod val="95000"/>
                <a:lumOff val="5000"/>
              </a:schemeClr>
            </a:solidFill>
          </a:ln>
        </p:spPr>
        <p:txBody>
          <a:bodyPr>
            <a:normAutofit/>
          </a:bodyPr>
          <a:lstStyle/>
          <a:p>
            <a:r>
              <a:rPr kumimoji="1" lang="ja-JP" altLang="en-US" sz="6000" dirty="0" smtClean="0">
                <a:solidFill>
                  <a:schemeClr val="tx1">
                    <a:lumMod val="95000"/>
                    <a:lumOff val="5000"/>
                  </a:schemeClr>
                </a:solidFill>
              </a:rPr>
              <a:t>横軸の人流</a:t>
            </a:r>
            <a:endParaRPr kumimoji="1" lang="ja-JP" altLang="en-US" dirty="0">
              <a:solidFill>
                <a:schemeClr val="tx1">
                  <a:lumMod val="95000"/>
                  <a:lumOff val="5000"/>
                </a:schemeClr>
              </a:solidFill>
            </a:endParaRPr>
          </a:p>
        </p:txBody>
      </p:sp>
      <p:sp>
        <p:nvSpPr>
          <p:cNvPr id="3" name="サブタイトル 2"/>
          <p:cNvSpPr>
            <a:spLocks noGrp="1"/>
          </p:cNvSpPr>
          <p:nvPr>
            <p:ph type="subTitle" idx="1"/>
          </p:nvPr>
        </p:nvSpPr>
        <p:spPr>
          <a:xfrm>
            <a:off x="0" y="2276872"/>
            <a:ext cx="8964488" cy="4581128"/>
          </a:xfrm>
        </p:spPr>
        <p:txBody>
          <a:bodyPr>
            <a:noAutofit/>
          </a:bodyPr>
          <a:lstStyle/>
          <a:p>
            <a:pPr algn="l"/>
            <a:r>
              <a:rPr lang="ja-JP" altLang="en-US" sz="4000" dirty="0" smtClean="0">
                <a:solidFill>
                  <a:schemeClr val="tx1">
                    <a:lumMod val="95000"/>
                    <a:lumOff val="5000"/>
                  </a:schemeClr>
                </a:solidFill>
              </a:rPr>
              <a:t>◎景気が良くなると</a:t>
            </a:r>
            <a:r>
              <a:rPr lang="en-US" altLang="ja-JP" sz="4000" dirty="0" smtClean="0">
                <a:solidFill>
                  <a:schemeClr val="tx1">
                    <a:lumMod val="95000"/>
                    <a:lumOff val="5000"/>
                  </a:schemeClr>
                </a:solidFill>
              </a:rPr>
              <a:t/>
            </a:r>
            <a:br>
              <a:rPr lang="en-US" altLang="ja-JP" sz="4000" dirty="0" smtClean="0">
                <a:solidFill>
                  <a:schemeClr val="tx1">
                    <a:lumMod val="95000"/>
                    <a:lumOff val="5000"/>
                  </a:schemeClr>
                </a:solidFill>
              </a:rPr>
            </a:br>
            <a:r>
              <a:rPr lang="ja-JP" altLang="en-US" sz="4000" dirty="0" smtClean="0">
                <a:solidFill>
                  <a:schemeClr val="tx1">
                    <a:lumMod val="95000"/>
                    <a:lumOff val="5000"/>
                  </a:schemeClr>
                </a:solidFill>
              </a:rPr>
              <a:t>　　　　　　　　　　都市に人口集中</a:t>
            </a:r>
            <a:r>
              <a:rPr lang="en-US" altLang="ja-JP" sz="4000" dirty="0" smtClean="0">
                <a:solidFill>
                  <a:schemeClr val="tx1">
                    <a:lumMod val="95000"/>
                    <a:lumOff val="5000"/>
                  </a:schemeClr>
                </a:solidFill>
              </a:rPr>
              <a:t/>
            </a:r>
            <a:br>
              <a:rPr lang="en-US" altLang="ja-JP" sz="4000" dirty="0" smtClean="0">
                <a:solidFill>
                  <a:schemeClr val="tx1">
                    <a:lumMod val="95000"/>
                    <a:lumOff val="5000"/>
                  </a:schemeClr>
                </a:solidFill>
              </a:rPr>
            </a:br>
            <a:r>
              <a:rPr lang="ja-JP" altLang="en-US" sz="4000" dirty="0" smtClean="0">
                <a:solidFill>
                  <a:schemeClr val="tx1">
                    <a:lumMod val="95000"/>
                    <a:lumOff val="5000"/>
                  </a:schemeClr>
                </a:solidFill>
              </a:rPr>
              <a:t>◎金融緩和（アベノミックス）株価上昇（円建）ドル建てでは変わらず</a:t>
            </a:r>
            <a:endParaRPr lang="en-US" altLang="ja-JP" sz="4000" dirty="0" smtClean="0">
              <a:solidFill>
                <a:schemeClr val="tx1">
                  <a:lumMod val="95000"/>
                  <a:lumOff val="5000"/>
                </a:schemeClr>
              </a:solidFill>
            </a:endParaRPr>
          </a:p>
          <a:p>
            <a:pPr algn="l"/>
            <a:r>
              <a:rPr lang="ja-JP" altLang="en-US" sz="4000" dirty="0" smtClean="0">
                <a:solidFill>
                  <a:schemeClr val="tx1">
                    <a:lumMod val="95000"/>
                    <a:lumOff val="5000"/>
                  </a:schemeClr>
                </a:solidFill>
              </a:rPr>
              <a:t>➵自然失業率まで雇用回復➵人手不足</a:t>
            </a:r>
            <a:r>
              <a:rPr lang="en-US" altLang="ja-JP" sz="4000" dirty="0" smtClean="0">
                <a:solidFill>
                  <a:schemeClr val="tx1">
                    <a:lumMod val="95000"/>
                    <a:lumOff val="5000"/>
                  </a:schemeClr>
                </a:solidFill>
              </a:rPr>
              <a:t/>
            </a:r>
            <a:br>
              <a:rPr lang="en-US" altLang="ja-JP" sz="4000" dirty="0" smtClean="0">
                <a:solidFill>
                  <a:schemeClr val="tx1">
                    <a:lumMod val="95000"/>
                    <a:lumOff val="5000"/>
                  </a:schemeClr>
                </a:solidFill>
              </a:rPr>
            </a:br>
            <a:r>
              <a:rPr lang="ja-JP" altLang="en-US" sz="4000" dirty="0" smtClean="0">
                <a:solidFill>
                  <a:schemeClr val="tx1">
                    <a:lumMod val="95000"/>
                    <a:lumOff val="5000"/>
                  </a:schemeClr>
                </a:solidFill>
              </a:rPr>
              <a:t>◎日本経済の成長</a:t>
            </a:r>
            <a:r>
              <a:rPr lang="en-US" altLang="ja-JP" sz="4000" dirty="0" smtClean="0">
                <a:solidFill>
                  <a:schemeClr val="tx1">
                    <a:lumMod val="95000"/>
                    <a:lumOff val="5000"/>
                  </a:schemeClr>
                </a:solidFill>
              </a:rPr>
              <a:t/>
            </a:r>
            <a:br>
              <a:rPr lang="en-US" altLang="ja-JP" sz="4000" dirty="0" smtClean="0">
                <a:solidFill>
                  <a:schemeClr val="tx1">
                    <a:lumMod val="95000"/>
                    <a:lumOff val="5000"/>
                  </a:schemeClr>
                </a:solidFill>
              </a:rPr>
            </a:br>
            <a:r>
              <a:rPr lang="ja-JP" altLang="en-US" sz="4000" dirty="0" smtClean="0">
                <a:solidFill>
                  <a:schemeClr val="tx1">
                    <a:lumMod val="95000"/>
                    <a:lumOff val="5000"/>
                  </a:schemeClr>
                </a:solidFill>
              </a:rPr>
              <a:t>人口ボーナスのおかげ</a:t>
            </a:r>
            <a:endParaRPr kumimoji="1" lang="ja-JP" altLang="en-US" sz="40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7078" t="24344" r="1671" b="9454"/>
          <a:stretch>
            <a:fillRect/>
          </a:stretch>
        </p:blipFill>
        <p:spPr bwMode="auto">
          <a:xfrm>
            <a:off x="0" y="188640"/>
            <a:ext cx="6588224" cy="6597352"/>
          </a:xfrm>
          <a:prstGeom prst="rect">
            <a:avLst/>
          </a:prstGeom>
          <a:noFill/>
          <a:ln w="9525">
            <a:noFill/>
            <a:miter lim="800000"/>
            <a:headEnd/>
            <a:tailEnd/>
          </a:ln>
        </p:spPr>
      </p:pic>
      <p:sp>
        <p:nvSpPr>
          <p:cNvPr id="3" name="正方形/長方形 2"/>
          <p:cNvSpPr/>
          <p:nvPr/>
        </p:nvSpPr>
        <p:spPr>
          <a:xfrm>
            <a:off x="5724128" y="4293096"/>
            <a:ext cx="3456384" cy="237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これからは</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都市に流入</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しなくても</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田舎は消滅</a:t>
            </a:r>
            <a:endParaRPr kumimoji="1" lang="ja-JP" altLang="en-US" sz="3600" dirty="0">
              <a:solidFill>
                <a:schemeClr val="tx1">
                  <a:lumMod val="95000"/>
                  <a:lumOff val="5000"/>
                </a:schemeClr>
              </a:solidFill>
            </a:endParaRPr>
          </a:p>
        </p:txBody>
      </p:sp>
      <p:sp>
        <p:nvSpPr>
          <p:cNvPr id="4" name="正方形/長方形 3"/>
          <p:cNvSpPr/>
          <p:nvPr/>
        </p:nvSpPr>
        <p:spPr>
          <a:xfrm>
            <a:off x="5652120" y="44624"/>
            <a:ext cx="3456384" cy="237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供給元の田舎がなくなり、外国に求めないと経済成長できない</a:t>
            </a:r>
            <a:endParaRPr kumimoji="1" lang="ja-JP" altLang="en-US" sz="3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9349</TotalTime>
  <Words>2684</Words>
  <Application>Microsoft Office PowerPoint</Application>
  <PresentationFormat>画面に合わせる (4:3)</PresentationFormat>
  <Paragraphs>385</Paragraphs>
  <Slides>64</Slides>
  <Notes>43</Notes>
  <HiddenSlides>4</HiddenSlides>
  <MMClips>0</MMClips>
  <ScaleCrop>false</ScaleCrop>
  <HeadingPairs>
    <vt:vector size="4" baseType="variant">
      <vt:variant>
        <vt:lpstr>テーマ</vt:lpstr>
      </vt:variant>
      <vt:variant>
        <vt:i4>1</vt:i4>
      </vt:variant>
      <vt:variant>
        <vt:lpstr>スライド タイトル</vt:lpstr>
      </vt:variant>
      <vt:variant>
        <vt:i4>64</vt:i4>
      </vt:variant>
    </vt:vector>
  </HeadingPairs>
  <TitlesOfParts>
    <vt:vector size="65" baseType="lpstr">
      <vt:lpstr>Office テーマ</vt:lpstr>
      <vt:lpstr>Ｇｏｏｇｌｅ戦略から見る これからの 人流・観光ビジネス</vt:lpstr>
      <vt:lpstr>　黒船Ｕｂｅｒの上陸  （ＧＯＯＧＬＥ関連企業）</vt:lpstr>
      <vt:lpstr>スライド 3</vt:lpstr>
      <vt:lpstr>Uberの報道　WSJのライヴ</vt:lpstr>
      <vt:lpstr>Uberの設立（創業神話）</vt:lpstr>
      <vt:lpstr>人流</vt:lpstr>
      <vt:lpstr>人口一億人時代は悪くない</vt:lpstr>
      <vt:lpstr>横軸の人流</vt:lpstr>
      <vt:lpstr>スライド 9</vt:lpstr>
      <vt:lpstr>高齢者の足の確保</vt:lpstr>
      <vt:lpstr>誰も考えたことのない理論や技術を研究・開発することを重視　 「20％ルール」</vt:lpstr>
      <vt:lpstr>宅急便の開発  小倉昌男  駅で手荷物を持っている乗客を見て、無限のマーケットがあると感じた  しかし現在のヤマトは単体（物流）から抜け出せていない印象</vt:lpstr>
      <vt:lpstr>ヤマトとＡｍａｚｏｎ</vt:lpstr>
      <vt:lpstr>私見</vt:lpstr>
      <vt:lpstr>検索の進化、知能の進化⇒非言語</vt:lpstr>
      <vt:lpstr>人間の能力を持つ検索エンジン</vt:lpstr>
      <vt:lpstr>スライド 17</vt:lpstr>
      <vt:lpstr>Googleの人流戦略</vt:lpstr>
      <vt:lpstr>ＧＯＯＧＬＥ戦略 人流業発展の兆し</vt:lpstr>
      <vt:lpstr>スマホ配車 スマホ観光からの発展 （××無線➵アプリ）</vt:lpstr>
      <vt:lpstr>大胆な予想</vt:lpstr>
      <vt:lpstr>目⇒ウェアラブル</vt:lpstr>
      <vt:lpstr>Google Glassと社会問題</vt:lpstr>
      <vt:lpstr>ウェアラブルコンピュータ 目と手　⇒　人工知能への一里塚</vt:lpstr>
      <vt:lpstr>非言語世界への進出</vt:lpstr>
      <vt:lpstr>自動運転車  「ぶつからない車」の手本は魚群 「衝突回避」と「群走行」の両立するアルゴリズム研究 世間の目　飲酒運転➵高齢者運転 </vt:lpstr>
      <vt:lpstr>日本のシナリオ</vt:lpstr>
      <vt:lpstr>国土交通省、損害保険会社</vt:lpstr>
      <vt:lpstr>乗合・貸切二分類制度のドグマ</vt:lpstr>
      <vt:lpstr>Google Maps</vt:lpstr>
      <vt:lpstr>Street View</vt:lpstr>
      <vt:lpstr>本物のマーケティング</vt:lpstr>
      <vt:lpstr>デジタル人流時代の到来</vt:lpstr>
      <vt:lpstr>有償と無償　　コスト回収の方便</vt:lpstr>
      <vt:lpstr>スライド 35</vt:lpstr>
      <vt:lpstr>スライド 36</vt:lpstr>
      <vt:lpstr>無料送迎タクシー</vt:lpstr>
      <vt:lpstr>Googleが新たな広告戦略 実店舗への無料送迎タクシーの特許取得</vt:lpstr>
      <vt:lpstr>スライド 39</vt:lpstr>
      <vt:lpstr>グーグル、ネット広告から実店舗に行く利用者を追跡</vt:lpstr>
      <vt:lpstr>「顔パス」決済 決済非現金化が急増　</vt:lpstr>
      <vt:lpstr>スライド 42</vt:lpstr>
      <vt:lpstr>Google Earth</vt:lpstr>
      <vt:lpstr>規制緩和ではなく制度創造</vt:lpstr>
      <vt:lpstr>1年無制限乗り放題 ANAプレミアムパス　</vt:lpstr>
      <vt:lpstr>ニューヨークの独立系カフェで月45ドル～の定額コーヒー飲み放題を提供するアプリ Cups</vt:lpstr>
      <vt:lpstr>自家用自動車の有償運送制度の基礎自治体への移管</vt:lpstr>
      <vt:lpstr>スライド 48</vt:lpstr>
      <vt:lpstr>地域交通産業（タクシー）と農業</vt:lpstr>
      <vt:lpstr>地方分権が生んだ 安心院町の農村民泊</vt:lpstr>
      <vt:lpstr>自家用自動車の「有償」運送</vt:lpstr>
      <vt:lpstr>地域は千差万別、足も千差万別</vt:lpstr>
      <vt:lpstr>マイカー成熟社会 軽自動車税の前身は自転車、荷車税</vt:lpstr>
      <vt:lpstr>軽自動車税収入</vt:lpstr>
      <vt:lpstr>失敗の典型例 収支比率低迷続き　 経費９割以上市が負担　 袖ケ浦市平川地区</vt:lpstr>
      <vt:lpstr>スライド 56</vt:lpstr>
      <vt:lpstr>マイカーに代わる 何時でも乗れるサービスの提供</vt:lpstr>
      <vt:lpstr>効率的運営</vt:lpstr>
      <vt:lpstr>新しいビジネスモデル</vt:lpstr>
      <vt:lpstr>スライド 60</vt:lpstr>
      <vt:lpstr>スライド 61</vt:lpstr>
      <vt:lpstr>①「乗り放題」制度の導入</vt:lpstr>
      <vt:lpstr>②「スマホとアプリ」の配布 普及すれば顔パスも併用</vt:lpstr>
      <vt:lpstr>資料掲示</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第十回 モバイル交通革命</dc:title>
  <dc:creator>teramae</dc:creator>
  <cp:lastModifiedBy>teramae</cp:lastModifiedBy>
  <cp:revision>211</cp:revision>
  <dcterms:created xsi:type="dcterms:W3CDTF">2014-02-08T00:25:09Z</dcterms:created>
  <dcterms:modified xsi:type="dcterms:W3CDTF">2014-07-14T20:55:16Z</dcterms:modified>
</cp:coreProperties>
</file>